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53" r:id="rId1"/>
    <p:sldMasterId id="2147488438" r:id="rId2"/>
    <p:sldMasterId id="2147488443" r:id="rId3"/>
    <p:sldMasterId id="2147488448" r:id="rId4"/>
  </p:sldMasterIdLst>
  <p:notesMasterIdLst>
    <p:notesMasterId r:id="rId24"/>
  </p:notesMasterIdLst>
  <p:handoutMasterIdLst>
    <p:handoutMasterId r:id="rId25"/>
  </p:handoutMasterIdLst>
  <p:sldIdLst>
    <p:sldId id="465" r:id="rId5"/>
    <p:sldId id="506" r:id="rId6"/>
    <p:sldId id="537" r:id="rId7"/>
    <p:sldId id="489" r:id="rId8"/>
    <p:sldId id="511" r:id="rId9"/>
    <p:sldId id="468" r:id="rId10"/>
    <p:sldId id="527" r:id="rId11"/>
    <p:sldId id="528" r:id="rId12"/>
    <p:sldId id="490" r:id="rId13"/>
    <p:sldId id="518" r:id="rId14"/>
    <p:sldId id="512" r:id="rId15"/>
    <p:sldId id="513" r:id="rId16"/>
    <p:sldId id="500" r:id="rId17"/>
    <p:sldId id="501" r:id="rId18"/>
    <p:sldId id="541" r:id="rId19"/>
    <p:sldId id="494" r:id="rId20"/>
    <p:sldId id="515" r:id="rId21"/>
    <p:sldId id="479" r:id="rId22"/>
    <p:sldId id="533" r:id="rId23"/>
  </p:sldIdLst>
  <p:sldSz cx="12192000" cy="6858000"/>
  <p:notesSz cx="7010400" cy="9296400"/>
  <p:defaultTextStyle>
    <a:defPPr>
      <a:defRPr lang="en-US"/>
    </a:defPPr>
    <a:lvl1pPr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8013" indent="-1508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7613" indent="-3032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7213" indent="-4556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6813" indent="-6080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pos="528" userDrawn="1">
          <p15:clr>
            <a:srgbClr val="A4A3A4"/>
          </p15:clr>
        </p15:guide>
        <p15:guide id="2" orient="horz" pos="1350" userDrawn="1">
          <p15:clr>
            <a:srgbClr val="A4A3A4"/>
          </p15:clr>
        </p15:guide>
        <p15:guide id="3" pos="6240" userDrawn="1">
          <p15:clr>
            <a:srgbClr val="A4A3A4"/>
          </p15:clr>
        </p15:guide>
        <p15:guide id="5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orient="horz" pos="2928">
          <p15:clr>
            <a:srgbClr val="A4A3A4"/>
          </p15:clr>
        </p15:guide>
        <p15:guide id="3" pos="2195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02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2290">
          <p15:clr>
            <a:srgbClr val="A4A3A4"/>
          </p15:clr>
        </p15:guide>
        <p15:guide id="8" pos="2304">
          <p15:clr>
            <a:srgbClr val="A4A3A4"/>
          </p15:clr>
        </p15:guide>
        <p15:guide id="9" orient="horz" pos="2831">
          <p15:clr>
            <a:srgbClr val="A4A3A4"/>
          </p15:clr>
        </p15:guide>
        <p15:guide id="10" orient="horz" pos="2835">
          <p15:clr>
            <a:srgbClr val="A4A3A4"/>
          </p15:clr>
        </p15:guide>
        <p15:guide id="11" pos="2104">
          <p15:clr>
            <a:srgbClr val="A4A3A4"/>
          </p15:clr>
        </p15:guide>
        <p15:guide id="12" pos="211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 Guyer" initials="BG" lastIdx="4" clrIdx="0"/>
  <p:cmAuthor id="7" name="Sean Collins" initials="SC" lastIdx="39" clrIdx="7"/>
  <p:cmAuthor id="1" name="Anna Kido" initials="AK" lastIdx="1" clrIdx="1"/>
  <p:cmAuthor id="8" name="Sax, Paul Edward,M.D." initials="SPE" lastIdx="13" clrIdx="8"/>
  <p:cmAuthor id="2" name="Hal Martin" initials="HM" lastIdx="59" clrIdx="2"/>
  <p:cmAuthor id="9" name="Laura-Mae Britton" initials="LB" lastIdx="3" clrIdx="9"/>
  <p:cmAuthor id="3" name="MOLINA Jean-Michel" initials="MJ" lastIdx="17" clrIdx="3"/>
  <p:cmAuthor id="4" name="Cindy (Hui) Liu" initials="CL" lastIdx="27" clrIdx="4"/>
  <p:cmAuthor id="5" name="Erin Quirk" initials="EQ" lastIdx="19" clrIdx="5"/>
  <p:cmAuthor id="6" name="Will Garner" initials="WG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A0"/>
    <a:srgbClr val="075E70"/>
    <a:srgbClr val="00C02E"/>
    <a:srgbClr val="034E61"/>
    <a:srgbClr val="505050"/>
    <a:srgbClr val="E6E6E6"/>
    <a:srgbClr val="F5F5F5"/>
    <a:srgbClr val="84D5C7"/>
    <a:srgbClr val="C1EFE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71894" autoAdjust="0"/>
  </p:normalViewPr>
  <p:slideViewPr>
    <p:cSldViewPr snapToGrid="0">
      <p:cViewPr varScale="1">
        <p:scale>
          <a:sx n="83" d="100"/>
          <a:sy n="83" d="100"/>
        </p:scale>
        <p:origin x="1698" y="78"/>
      </p:cViewPr>
      <p:guideLst>
        <p:guide pos="528"/>
        <p:guide orient="horz" pos="1350"/>
        <p:guide pos="624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>
      <p:cViewPr varScale="1">
        <p:scale>
          <a:sx n="74" d="100"/>
          <a:sy n="74" d="100"/>
        </p:scale>
        <p:origin x="-2928" y="-82"/>
      </p:cViewPr>
      <p:guideLst>
        <p:guide orient="horz" pos="2924"/>
        <p:guide orient="horz" pos="2928"/>
        <p:guide pos="2195"/>
        <p:guide pos="2208"/>
        <p:guide orient="horz" pos="3020"/>
        <p:guide orient="horz" pos="3024"/>
        <p:guide pos="2290"/>
        <p:guide pos="2304"/>
        <p:guide orient="horz" pos="2831"/>
        <p:guide orient="horz" pos="2835"/>
        <p:guide pos="2104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5566903146997E-2"/>
          <c:y val="8.2103117331112793E-2"/>
          <c:w val="0.946614433096853"/>
          <c:h val="0.84797109825805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 w="19053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&lt;1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E0-443C-8A9F-126F2A745D3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E0-443C-8A9F-126F2A745D3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9E0-443C-8A9F-126F2A745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f 24</c:v>
                </c:pt>
                <c:pt idx="1">
                  <c:v>s 24</c:v>
                </c:pt>
                <c:pt idx="2">
                  <c:v>nd 24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</c:v>
                </c:pt>
                <c:pt idx="1">
                  <c:v>93.3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62-4CE0-9DD6-B2429DD612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ABC/3TC/DTG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A62-4CE0-9DD6-B2429DD6124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A62-4CE0-9DD6-B2429DD6124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A62-4CE0-9DD6-B2429DD6124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62-4CE0-9DD6-B2429DD6124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A62-4CE0-9DD6-B2429DD6124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A62-4CE0-9DD6-B2429DD612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f 24</c:v>
                </c:pt>
                <c:pt idx="1">
                  <c:v>s 24</c:v>
                </c:pt>
                <c:pt idx="2">
                  <c:v>nd 24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91.1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A62-4CE0-9DD6-B2429DD612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4786304"/>
        <c:axId val="55382016"/>
      </c:barChart>
      <c:catAx>
        <c:axId val="547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82016"/>
        <c:crosses val="autoZero"/>
        <c:auto val="1"/>
        <c:lblAlgn val="ctr"/>
        <c:lblOffset val="100"/>
        <c:noMultiLvlLbl val="0"/>
      </c:catAx>
      <c:valAx>
        <c:axId val="553820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786304"/>
        <c:crosses val="autoZero"/>
        <c:crossBetween val="between"/>
        <c:majorUnit val="20"/>
      </c:valAx>
      <c:spPr>
        <a:noFill/>
        <a:ln w="19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41534002414404E-2"/>
          <c:y val="1.93522125523783E-2"/>
          <c:w val="0.83243051379660604"/>
          <c:h val="0.75628899019201501"/>
        </c:manualLayout>
      </c:layout>
      <c:scatterChart>
        <c:scatterStyle val="smoothMarker"/>
        <c:varyColors val="0"/>
        <c:ser>
          <c:idx val="0"/>
          <c:order val="0"/>
          <c:spPr>
            <a:ln w="19050">
              <a:solidFill>
                <a:sysClr val="windowText" lastClr="000000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3F3E-4754-9B4E-009288C60E2D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F3E-4754-9B4E-009288C60E2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3F3E-4754-9B4E-009288C60E2D}"/>
              </c:ext>
            </c:extLst>
          </c:dPt>
          <c:dLbls>
            <c:dLbl>
              <c:idx val="0"/>
              <c:layout>
                <c:manualLayout>
                  <c:x val="-7.8939658407524496E-2"/>
                  <c:y val="6.04890178201408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-2.8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13865116927"/>
                      <c:h val="0.1116960906202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F3E-4754-9B4E-009288C60E2D}"/>
                </c:ext>
              </c:extLst>
            </c:dLbl>
            <c:dLbl>
              <c:idx val="1"/>
              <c:layout>
                <c:manualLayout>
                  <c:x val="-7.09151650382535E-2"/>
                  <c:y val="6.51659068932173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1.0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3E-4754-9B4E-009288C60E2D}"/>
                </c:ext>
              </c:extLst>
            </c:dLbl>
            <c:dLbl>
              <c:idx val="2"/>
              <c:layout>
                <c:manualLayout>
                  <c:x val="-7.4402674203189675E-2"/>
                  <c:y val="-8.53300179582815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-0.7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3E-4754-9B4E-009288C60E2D}"/>
                </c:ext>
              </c:extLst>
            </c:dLbl>
            <c:spPr>
              <a:noFill/>
              <a:ln w="14258">
                <a:noFill/>
              </a:ln>
            </c:spPr>
            <c:txPr>
              <a:bodyPr rot="0" vert="horz"/>
              <a:lstStyle/>
              <a:p>
                <a:pPr>
                  <a:defRPr sz="160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F3E-4754-9B4E-009288C60E2D}"/>
            </c:ext>
          </c:extLst>
        </c:ser>
        <c:ser>
          <c:idx val="1"/>
          <c:order val="1"/>
          <c:spPr>
            <a:ln w="16040">
              <a:solidFill>
                <a:schemeClr val="tx2"/>
              </a:solidFill>
            </a:ln>
          </c:spPr>
          <c:marker>
            <c:symbol val="none"/>
          </c:marker>
          <c:dLbls>
            <c:spPr>
              <a:noFill/>
              <a:ln w="14258">
                <a:noFill/>
              </a:ln>
            </c:spPr>
            <c:txPr>
              <a:bodyPr rot="0" vert="horz"/>
              <a:lstStyle/>
              <a:p>
                <a:pPr>
                  <a:defRPr sz="898" b="1">
                    <a:solidFill>
                      <a:srgbClr val="4E5257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1"/>
            <c:plus>
              <c:numRef>
                <c:f>Sheet1!$E$2:$E$13</c:f>
                <c:numCache>
                  <c:formatCode>General</c:formatCode>
                  <c:ptCount val="12"/>
                </c:numCache>
              </c:numRef>
            </c:plus>
            <c:minus>
              <c:numRef>
                <c:f>Sheet1!$E$2:$E$13</c:f>
                <c:numCache>
                  <c:formatCode>General</c:formatCode>
                  <c:ptCount val="12"/>
                </c:numCache>
              </c:numRef>
            </c:minus>
            <c:spPr>
              <a:ln w="3171">
                <a:solidFill>
                  <a:srgbClr val="666699"/>
                </a:solidFill>
                <a:prstDash val="solid"/>
              </a:ln>
            </c:spPr>
          </c:errBars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F3E-4754-9B4E-009288C60E2D}"/>
            </c:ext>
          </c:extLst>
        </c:ser>
        <c:ser>
          <c:idx val="2"/>
          <c:order val="2"/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dPt>
            <c:idx val="5"/>
            <c:marker>
              <c:symbol val="square"/>
              <c:size val="4"/>
              <c:spPr>
                <a:solidFill>
                  <a:sysClr val="windowText" lastClr="0000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F3E-4754-9B4E-009288C60E2D}"/>
              </c:ext>
            </c:extLst>
          </c:dPt>
          <c:dLbls>
            <c:dLbl>
              <c:idx val="3"/>
              <c:layout>
                <c:manualLayout>
                  <c:x val="-9.3941695314865695E-2"/>
                  <c:y val="4.645106544845389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3E-4754-9B4E-009288C60E2D}"/>
                </c:ext>
              </c:extLst>
            </c:dLbl>
            <c:dLbl>
              <c:idx val="4"/>
              <c:layout>
                <c:manualLayout>
                  <c:x val="-7.3386889137542197E-2"/>
                  <c:y val="4.645106544845389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3E-4754-9B4E-009288C60E2D}"/>
                </c:ext>
              </c:extLst>
            </c:dLbl>
            <c:dLbl>
              <c:idx val="5"/>
              <c:layout>
                <c:manualLayout>
                  <c:x val="-7.9556440055768798E-2"/>
                  <c:y val="-6.1934753931271902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3E-4754-9B4E-009288C60E2D}"/>
                </c:ext>
              </c:extLst>
            </c:dLbl>
            <c:dLbl>
              <c:idx val="6"/>
              <c:spPr>
                <a:noFill/>
                <a:ln w="14258">
                  <a:noFill/>
                </a:ln>
              </c:spPr>
              <c:txPr>
                <a:bodyPr rot="0" vert="horz"/>
                <a:lstStyle/>
                <a:p>
                  <a:pPr>
                    <a:defRPr sz="898"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716-4BFB-B363-03D45A334B87}"/>
                </c:ext>
              </c:extLst>
            </c:dLbl>
            <c:dLbl>
              <c:idx val="7"/>
              <c:spPr>
                <a:noFill/>
                <a:ln w="14258">
                  <a:noFill/>
                </a:ln>
              </c:spPr>
              <c:txPr>
                <a:bodyPr rot="0" vert="horz"/>
                <a:lstStyle/>
                <a:p>
                  <a:pPr>
                    <a:defRPr sz="898"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716-4BFB-B363-03D45A334B87}"/>
                </c:ext>
              </c:extLst>
            </c:dLbl>
            <c:spPr>
              <a:noFill/>
              <a:ln w="190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8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C-3F3E-4754-9B4E-009288C60E2D}"/>
            </c:ext>
          </c:extLst>
        </c:ser>
        <c:ser>
          <c:idx val="3"/>
          <c:order val="3"/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Sheet1!$E$2:$E$10</c:f>
              <c:numCache>
                <c:formatCode>General</c:formatCode>
                <c:ptCount val="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D-3F3E-4754-9B4E-009288C60E2D}"/>
            </c:ext>
          </c:extLst>
        </c:ser>
        <c:ser>
          <c:idx val="4"/>
          <c:order val="4"/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dPt>
            <c:idx val="8"/>
            <c:marker>
              <c:symbol val="square"/>
              <c:size val="4"/>
              <c:spPr>
                <a:solidFill>
                  <a:sysClr val="windowText" lastClr="0000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3F3E-4754-9B4E-009288C60E2D}"/>
              </c:ext>
            </c:extLst>
          </c:dPt>
          <c:dLbls>
            <c:dLbl>
              <c:idx val="6"/>
              <c:layout>
                <c:manualLayout>
                  <c:x val="-0.11039383109680399"/>
                  <c:y val="4.12898359541813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-0.7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F3E-4754-9B4E-009288C60E2D}"/>
                </c:ext>
              </c:extLst>
            </c:dLbl>
            <c:dLbl>
              <c:idx val="7"/>
              <c:layout>
                <c:manualLayout>
                  <c:x val="-6.9273855192057698E-2"/>
                  <c:y val="4.12898359541813E-2"/>
                </c:manualLayout>
              </c:layout>
              <c:tx>
                <c:rich>
                  <a:bodyPr/>
                  <a:lstStyle/>
                  <a:p>
                    <a:r>
                      <a:rPr lang="hr-HR" dirty="0"/>
                      <a:t>4.7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F3E-4754-9B4E-009288C60E2D}"/>
                </c:ext>
              </c:extLst>
            </c:dLbl>
            <c:dLbl>
              <c:idx val="8"/>
              <c:layout>
                <c:manualLayout>
                  <c:x val="-5.8970543228148702E-2"/>
                  <c:y val="-6.1934753931271902E-2"/>
                </c:manualLayout>
              </c:layout>
              <c:tx>
                <c:rich>
                  <a:bodyPr/>
                  <a:lstStyle/>
                  <a:p>
                    <a:r>
                      <a:rPr lang="is-IS" dirty="0"/>
                      <a:t>2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3E-4754-9B4E-009288C60E2D}"/>
                </c:ext>
              </c:extLst>
            </c:dLbl>
            <c:spPr>
              <a:noFill/>
              <a:ln w="190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8" b="1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2-3F3E-4754-9B4E-009288C60E2D}"/>
            </c:ext>
          </c:extLst>
        </c:ser>
        <c:ser>
          <c:idx val="5"/>
          <c:order val="5"/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-2.8</c:v>
                </c:pt>
                <c:pt idx="1">
                  <c:v>1.1000000000000001</c:v>
                </c:pt>
                <c:pt idx="2">
                  <c:v>-0.7</c:v>
                </c:pt>
              </c:numCache>
            </c:numRef>
          </c:xVal>
          <c:yVal>
            <c:numRef>
              <c:f>Sheet1!$G$2:$G$10</c:f>
              <c:numCache>
                <c:formatCode>General</c:formatCode>
                <c:ptCount val="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3-3F3E-4754-9B4E-009288C60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506240"/>
        <c:axId val="100528512"/>
      </c:scatterChart>
      <c:valAx>
        <c:axId val="100506240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0528512"/>
        <c:crosses val="autoZero"/>
        <c:crossBetween val="midCat"/>
        <c:majorUnit val="2"/>
      </c:valAx>
      <c:valAx>
        <c:axId val="100528512"/>
        <c:scaling>
          <c:orientation val="minMax"/>
          <c:max val="3"/>
          <c:min val="0.2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25">
            <a:solidFill>
              <a:sysClr val="windowText" lastClr="000000"/>
            </a:solidFill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00506240"/>
        <c:crossesAt val="0"/>
        <c:crossBetween val="midCat"/>
      </c:valAx>
      <c:spPr>
        <a:noFill/>
        <a:ln w="25371">
          <a:noFill/>
        </a:ln>
      </c:spPr>
    </c:plotArea>
    <c:plotVisOnly val="1"/>
    <c:dispBlanksAs val="gap"/>
    <c:showDLblsOverMax val="0"/>
  </c:chart>
  <c:txPr>
    <a:bodyPr/>
    <a:lstStyle/>
    <a:p>
      <a:pPr>
        <a:defRPr sz="101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5566903146997E-2"/>
          <c:y val="8.2103117331112793E-2"/>
          <c:w val="0.946614433096853"/>
          <c:h val="0.84797109825805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C0A0"/>
            </a:solidFill>
            <a:ln w="19053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E0-443C-8A9F-126F2A745D3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E0-443C-8A9F-126F2A745D3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9E0-443C-8A9F-126F2A745D3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83-49DD-890B-189630B3253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83-49DD-890B-189630B3253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DC-4712-BEA1-D1F5D11061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full 48</c:v>
                </c:pt>
                <c:pt idx="1">
                  <c:v>k65R or 3+tams</c:v>
                </c:pt>
                <c:pt idx="2">
                  <c:v>other NRTI mut</c:v>
                </c:pt>
                <c:pt idx="3">
                  <c:v>No res</c:v>
                </c:pt>
                <c:pt idx="4">
                  <c:v>No M148V/I</c:v>
                </c:pt>
                <c:pt idx="5">
                  <c:v>M184V/I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90.5</c:v>
                </c:pt>
                <c:pt idx="1">
                  <c:v>93.8</c:v>
                </c:pt>
                <c:pt idx="2">
                  <c:v>87.3</c:v>
                </c:pt>
                <c:pt idx="3">
                  <c:v>91.1</c:v>
                </c:pt>
                <c:pt idx="4">
                  <c:v>91.1</c:v>
                </c:pt>
                <c:pt idx="5">
                  <c:v>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62-4CE0-9DD6-B2429DD612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ABC/3TC/DTG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A62-4CE0-9DD6-B2429DD6124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A62-4CE0-9DD6-B2429DD6124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A62-4CE0-9DD6-B2429DD6124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383-49DD-890B-189630B3253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383-49DD-890B-189630B3253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A383-49DD-890B-189630B3253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62-4CE0-9DD6-B2429DD6124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A62-4CE0-9DD6-B2429DD6124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A62-4CE0-9DD6-B2429DD6124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85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383-49DD-890B-189630B3253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383-49DD-890B-189630B3253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383-49DD-890B-189630B325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full 48</c:v>
                </c:pt>
                <c:pt idx="1">
                  <c:v>k65R or 3+tams</c:v>
                </c:pt>
                <c:pt idx="2">
                  <c:v>other NRTI mut</c:v>
                </c:pt>
                <c:pt idx="3">
                  <c:v>No res</c:v>
                </c:pt>
                <c:pt idx="4">
                  <c:v>No M148V/I</c:v>
                </c:pt>
                <c:pt idx="5">
                  <c:v>M184V/I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85.8</c:v>
                </c:pt>
                <c:pt idx="1">
                  <c:v>92.9</c:v>
                </c:pt>
                <c:pt idx="2">
                  <c:v>86.8</c:v>
                </c:pt>
                <c:pt idx="3">
                  <c:v>85</c:v>
                </c:pt>
                <c:pt idx="4">
                  <c:v>85.8</c:v>
                </c:pt>
                <c:pt idx="5">
                  <c:v>85.3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A62-4CE0-9DD6-B2429DD612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4489856"/>
        <c:axId val="54491392"/>
      </c:barChart>
      <c:catAx>
        <c:axId val="5448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91392"/>
        <c:crosses val="autoZero"/>
        <c:auto val="1"/>
        <c:lblAlgn val="ctr"/>
        <c:lblOffset val="100"/>
        <c:noMultiLvlLbl val="0"/>
      </c:catAx>
      <c:valAx>
        <c:axId val="5449139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489856"/>
        <c:crosses val="autoZero"/>
        <c:crossBetween val="between"/>
        <c:majorUnit val="20"/>
      </c:valAx>
      <c:spPr>
        <a:noFill/>
        <a:ln w="19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00C0A0"/>
            </a:solidFill>
            <a:ln w="25369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84D5C7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1-BBFF-D74D-AD87-637A778C32E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0-0D5E-F74E-B4AE-8383C381949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1-0D5E-F74E-B4AE-8383C381949C}"/>
              </c:ext>
            </c:extLst>
          </c:dPt>
          <c:cat>
            <c:strRef>
              <c:f>Sheet1!$A$2:$A$3</c:f>
              <c:strCache>
                <c:ptCount val="2"/>
                <c:pt idx="0">
                  <c:v>b/f/taf</c:v>
                </c:pt>
                <c:pt idx="1">
                  <c:v>dtg/abc/3tc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3.7</c:v>
                </c:pt>
                <c:pt idx="1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B-44FA-8013-EC2934B6BD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5E-F74E-B4AE-8383C381949C}"/>
              </c:ext>
            </c:extLst>
          </c:dPt>
          <c:cat>
            <c:strRef>
              <c:f>Sheet1!$A$2:$A$3</c:f>
              <c:strCache>
                <c:ptCount val="2"/>
                <c:pt idx="0">
                  <c:v>b/f/taf</c:v>
                </c:pt>
                <c:pt idx="1">
                  <c:v>dtg/abc/3tc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-0.1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B-44FA-8013-EC2934B6B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04292736"/>
        <c:axId val="104294272"/>
      </c:barChart>
      <c:catAx>
        <c:axId val="10429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94272"/>
        <c:crosses val="autoZero"/>
        <c:auto val="1"/>
        <c:lblAlgn val="ctr"/>
        <c:lblOffset val="100"/>
        <c:noMultiLvlLbl val="0"/>
      </c:catAx>
      <c:valAx>
        <c:axId val="104294272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92736"/>
        <c:crosses val="autoZero"/>
        <c:crossBetween val="between"/>
        <c:majorUnit val="1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84D5C7"/>
            </a:solidFill>
            <a:ln w="25369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0-8405-7443-984A-798BD883BA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1-8405-7443-984A-798BD883BA0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5-14AE-3448-8C66-C4E12D98495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2-8405-7443-984A-798BD883BA0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405-7443-984A-798BD883BA04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A-14AE-3448-8C66-C4E12D98495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405-7443-984A-798BD883BA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5-8405-7443-984A-798BD883BA04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6-8405-7443-984A-798BD883BA0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7-8405-7443-984A-798BD883BA0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4AE-3448-8C66-C4E12D98495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05-7443-984A-798BD883BA0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05-7443-984A-798BD883BA0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4AE-3448-8C66-C4E12D98495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405-7443-984A-798BD883BA0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4AE-3448-8C66-C4E12D984951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05-7443-984A-798BD883BA04}"/>
                </c:ext>
              </c:extLst>
            </c:dLbl>
            <c:spPr>
              <a:noFill/>
              <a:ln w="2536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tc b/f/taf</c:v>
                </c:pt>
                <c:pt idx="1">
                  <c:v>tc dtg f/taf</c:v>
                </c:pt>
                <c:pt idx="3">
                  <c:v>ldl b/f/taf</c:v>
                </c:pt>
                <c:pt idx="4">
                  <c:v>ldl dtg f/taf</c:v>
                </c:pt>
                <c:pt idx="6">
                  <c:v>hdl b/f/taf</c:v>
                </c:pt>
                <c:pt idx="7">
                  <c:v>hdl dtg f/taf</c:v>
                </c:pt>
                <c:pt idx="9">
                  <c:v>tg b/f/taf</c:v>
                </c:pt>
                <c:pt idx="10">
                  <c:v>tg dtg f/taf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179</c:v>
                </c:pt>
                <c:pt idx="1">
                  <c:v>179</c:v>
                </c:pt>
                <c:pt idx="3">
                  <c:v>107</c:v>
                </c:pt>
                <c:pt idx="4">
                  <c:v>107</c:v>
                </c:pt>
                <c:pt idx="6">
                  <c:v>46</c:v>
                </c:pt>
                <c:pt idx="7">
                  <c:v>44</c:v>
                </c:pt>
                <c:pt idx="9">
                  <c:v>117</c:v>
                </c:pt>
                <c:pt idx="10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B-44FA-8013-EC2934B6BD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405-7443-984A-798BD883BA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05-7443-984A-798BD883BA0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14AE-3448-8C66-C4E12D984951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405-7443-984A-798BD883BA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405-7443-984A-798BD883BA04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14AE-3448-8C66-C4E12D98495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8405-7443-984A-798BD883BA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8405-7443-984A-798BD883BA04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405-7443-984A-798BD883BA0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405-7443-984A-798BD883BA04}"/>
              </c:ext>
            </c:extLst>
          </c:dPt>
          <c:cat>
            <c:strRef>
              <c:f>Sheet1!$A$2:$A$12</c:f>
              <c:strCache>
                <c:ptCount val="11"/>
                <c:pt idx="0">
                  <c:v>tc b/f/taf</c:v>
                </c:pt>
                <c:pt idx="1">
                  <c:v>tc dtg f/taf</c:v>
                </c:pt>
                <c:pt idx="3">
                  <c:v>ldl b/f/taf</c:v>
                </c:pt>
                <c:pt idx="4">
                  <c:v>ldl dtg f/taf</c:v>
                </c:pt>
                <c:pt idx="6">
                  <c:v>hdl b/f/taf</c:v>
                </c:pt>
                <c:pt idx="7">
                  <c:v>hdl dtg f/taf</c:v>
                </c:pt>
                <c:pt idx="9">
                  <c:v>tg b/f/taf</c:v>
                </c:pt>
                <c:pt idx="10">
                  <c:v>tg dtg f/taf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-1</c:v>
                </c:pt>
                <c:pt idx="1">
                  <c:v>-1</c:v>
                </c:pt>
                <c:pt idx="3">
                  <c:v>3</c:v>
                </c:pt>
                <c:pt idx="4">
                  <c:v>4</c:v>
                </c:pt>
                <c:pt idx="6">
                  <c:v>0</c:v>
                </c:pt>
                <c:pt idx="7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3B-44FA-8013-EC2934B6B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04346368"/>
        <c:axId val="104347904"/>
      </c:barChart>
      <c:catAx>
        <c:axId val="1043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47904"/>
        <c:crosses val="autoZero"/>
        <c:auto val="1"/>
        <c:lblAlgn val="ctr"/>
        <c:lblOffset val="100"/>
        <c:noMultiLvlLbl val="0"/>
      </c:catAx>
      <c:valAx>
        <c:axId val="10434790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46368"/>
        <c:crosses val="autoZero"/>
        <c:crossBetween val="between"/>
        <c:majorUnit val="40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CBC3B-41E5-46E6-A59D-017392A85842}" type="datetimeFigureOut">
              <a:rPr lang="en-US"/>
              <a:pPr>
                <a:defRPr/>
              </a:pPr>
              <a:t>7/21/2019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936803-4CAA-4C31-B60C-8065865AA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9D99AA-4450-46E3-8630-5060D192AE3C}" type="datetimeFigureOut">
              <a:rPr lang="en-US"/>
              <a:pPr>
                <a:defRPr/>
              </a:pPr>
              <a:t>7/21/2019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63E4FC-F7D2-402F-A013-43C00E818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2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0BD6D-B03B-4D63-8301-6BE908F23B5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69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0194E36-1D71-4D70-AD36-EBA815C89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987B363-64B2-49D2-9E04-FE3BF33AA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E4FC-F7D2-402F-A013-43C00E818BA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08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32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79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87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15ECD19D-5D02-FD48-8B26-1BDA9C423A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1703280-5B5E-8F47-9F67-9E4276FC52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F1B7D46E-26BA-8146-89DB-61E21C33E8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7075" indent="-277813" defTabSz="900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19188" indent="-222250" defTabSz="900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68450" indent="-222250" defTabSz="900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6125" indent="-222250" defTabSz="900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325" indent="-22225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0525" indent="-22225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7725" indent="-22225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4925" indent="-22225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4DD7AF-461E-5E46-8BFB-85AD27A39A1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59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87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50850" y="4416426"/>
            <a:ext cx="6059488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67651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21470C-9BB4-425A-95C8-25645082039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1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712365D2-F027-524D-9DB4-148198CC76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D76B3942-FBC5-B947-B9C4-C7016EBA46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81AB740-D0C7-DA47-A884-31C35AFFA6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2602FD-80A6-6B46-8481-BDDC073CC282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9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4600" indent="-174600">
              <a:buFontTx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E89850-614F-4821-B59D-B765EF0A82E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8D5A1641-1F95-48EE-AD3A-C777DC0BF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B66FFCCA-3C73-4898-9F89-1671B75BBD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EAD082BF-8162-4A27-B071-302E25CC17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7C903-0E02-41E6-B233-D5A6A6F48412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80934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9D559-D4A1-4346-A6B3-3A3E67EAA61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80934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9D559-D4A1-4346-A6B3-3A3E67EAA61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80934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9D559-D4A1-4346-A6B3-3A3E67EAA61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62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6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94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28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1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810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8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9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185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6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356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0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54" r:id="rId1"/>
    <p:sldLayoutId id="2147488455" r:id="rId2"/>
    <p:sldLayoutId id="214748845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39" r:id="rId1"/>
    <p:sldLayoutId id="2147488440" r:id="rId2"/>
    <p:sldLayoutId id="2147488441" r:id="rId3"/>
    <p:sldLayoutId id="214748844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2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44" r:id="rId1"/>
    <p:sldLayoutId id="2147488445" r:id="rId2"/>
    <p:sldLayoutId id="2147488446" r:id="rId3"/>
    <p:sldLayoutId id="214748844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8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49" r:id="rId1"/>
    <p:sldLayoutId id="2147488450" r:id="rId2"/>
    <p:sldLayoutId id="2147488451" r:id="rId3"/>
    <p:sldLayoutId id="21474884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/>
              <a:t>Switching to a Single-tablet Regimen of </a:t>
            </a:r>
            <a:r>
              <a:rPr lang="en-GB" sz="3600" dirty="0" err="1"/>
              <a:t>Bictegravir</a:t>
            </a:r>
            <a:r>
              <a:rPr lang="en-GB" sz="3600" dirty="0"/>
              <a:t>, Emtricitabine, and </a:t>
            </a:r>
            <a:br>
              <a:rPr lang="en-GB" sz="3600" dirty="0"/>
            </a:br>
            <a:r>
              <a:rPr lang="en-GB" sz="3600" dirty="0"/>
              <a:t>Tenofovir Alafenamide (B/F/TAF) from Dolutegravir plus Either F/TAF or F/TDF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16383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b="1" dirty="0"/>
              <a:t>Paul E. Sax</a:t>
            </a:r>
            <a:r>
              <a:rPr lang="en-US" b="1" baseline="30000" dirty="0"/>
              <a:t>1</a:t>
            </a:r>
            <a:r>
              <a:rPr lang="en-US" b="1" dirty="0"/>
              <a:t>, Jürgen Rockstroh</a:t>
            </a:r>
            <a:r>
              <a:rPr lang="en-US" b="1" baseline="30000" dirty="0"/>
              <a:t>2</a:t>
            </a:r>
            <a:r>
              <a:rPr lang="en-US" b="1" dirty="0"/>
              <a:t>, Anne F. Luetkemeyer</a:t>
            </a:r>
            <a:r>
              <a:rPr lang="en-US" b="1" baseline="30000" dirty="0"/>
              <a:t>3</a:t>
            </a:r>
            <a:r>
              <a:rPr lang="en-US" b="1" dirty="0"/>
              <a:t>, </a:t>
            </a:r>
            <a:r>
              <a:rPr lang="en-US" b="1" dirty="0" err="1"/>
              <a:t>Yazdan</a:t>
            </a:r>
            <a:r>
              <a:rPr lang="en-US" b="1" dirty="0"/>
              <a:t> Yasdanpanah</a:t>
            </a:r>
            <a:r>
              <a:rPr lang="en-US" b="1" baseline="30000" dirty="0"/>
              <a:t>4</a:t>
            </a:r>
            <a:r>
              <a:rPr lang="en-US" b="1" dirty="0"/>
              <a:t>, </a:t>
            </a:r>
            <a:br>
              <a:rPr lang="en-US" b="1" dirty="0"/>
            </a:br>
            <a:r>
              <a:rPr lang="en-US" b="1" dirty="0"/>
              <a:t>Douglas Ward</a:t>
            </a:r>
            <a:r>
              <a:rPr lang="en-US" b="1" baseline="30000" dirty="0"/>
              <a:t>5</a:t>
            </a:r>
            <a:r>
              <a:rPr lang="en-US" b="1" dirty="0"/>
              <a:t>, Benoit Trottier</a:t>
            </a:r>
            <a:r>
              <a:rPr lang="en-US" b="1" baseline="30000" dirty="0"/>
              <a:t>6</a:t>
            </a:r>
            <a:r>
              <a:rPr lang="en-US" b="1" dirty="0"/>
              <a:t>, Armin Rieger</a:t>
            </a:r>
            <a:r>
              <a:rPr lang="en-US" b="1" baseline="30000" dirty="0"/>
              <a:t>7</a:t>
            </a:r>
            <a:r>
              <a:rPr lang="en-US" b="1" dirty="0"/>
              <a:t>, Hui Liu</a:t>
            </a:r>
            <a:r>
              <a:rPr lang="en-US" b="1" baseline="30000" dirty="0"/>
              <a:t>8</a:t>
            </a:r>
            <a:r>
              <a:rPr lang="en-US" b="1" dirty="0"/>
              <a:t>, Rima Acosta</a:t>
            </a:r>
            <a:r>
              <a:rPr lang="en-US" b="1" baseline="30000" dirty="0"/>
              <a:t>8</a:t>
            </a:r>
            <a:r>
              <a:rPr lang="en-US" b="1" dirty="0"/>
              <a:t>, Sean E. Collins</a:t>
            </a:r>
            <a:r>
              <a:rPr lang="en-US" b="1" baseline="30000" dirty="0"/>
              <a:t>8</a:t>
            </a:r>
            <a:r>
              <a:rPr lang="en-US" b="1" dirty="0"/>
              <a:t>, </a:t>
            </a:r>
            <a:br>
              <a:rPr lang="en-US" b="1" dirty="0"/>
            </a:br>
            <a:r>
              <a:rPr lang="en-US" b="1" dirty="0"/>
              <a:t>Diana Brainard</a:t>
            </a:r>
            <a:r>
              <a:rPr lang="en-US" b="1" baseline="30000" dirty="0"/>
              <a:t>8</a:t>
            </a:r>
            <a:r>
              <a:rPr lang="en-US" b="1" dirty="0"/>
              <a:t>, Hal Martin</a:t>
            </a:r>
            <a:r>
              <a:rPr lang="en-US" b="1" baseline="30000" dirty="0"/>
              <a:t>8 </a:t>
            </a:r>
            <a:r>
              <a:rPr lang="en-US" b="1" dirty="0"/>
              <a:t>on behalf of the 380-4030 Investigators</a:t>
            </a:r>
            <a:endParaRPr lang="en-US" b="1" baseline="30000" dirty="0"/>
          </a:p>
          <a:p>
            <a:pPr>
              <a:lnSpc>
                <a:spcPct val="100000"/>
              </a:lnSpc>
            </a:pPr>
            <a:endParaRPr lang="en-US" b="1" baseline="30000" dirty="0"/>
          </a:p>
          <a:p>
            <a:pPr>
              <a:lnSpc>
                <a:spcPct val="100000"/>
              </a:lnSpc>
            </a:pPr>
            <a:r>
              <a:rPr lang="en-US" sz="1600" baseline="30000" dirty="0"/>
              <a:t>1</a:t>
            </a:r>
            <a:r>
              <a:rPr lang="en-US" sz="1600" dirty="0"/>
              <a:t>Brigham and Women’s Hospital and Harvard Medical School, Boston, Massachusetts, USA; </a:t>
            </a:r>
            <a:br>
              <a:rPr lang="en-US" sz="1600" dirty="0"/>
            </a:br>
            <a:r>
              <a:rPr lang="en-US" sz="1600" baseline="30000" dirty="0"/>
              <a:t>2</a:t>
            </a:r>
            <a:r>
              <a:rPr lang="en-US" sz="1600" dirty="0"/>
              <a:t>University Hospital Bonn, Bonn, Germany; </a:t>
            </a:r>
            <a:r>
              <a:rPr lang="en-US" sz="1600" baseline="30000" dirty="0"/>
              <a:t>3</a:t>
            </a:r>
            <a:r>
              <a:rPr lang="en-US" sz="1600" dirty="0"/>
              <a:t>University of California San Francisco, California, USA; </a:t>
            </a:r>
            <a:br>
              <a:rPr lang="en-US" sz="1600" dirty="0"/>
            </a:br>
            <a:r>
              <a:rPr lang="en-US" sz="1600" baseline="30000" dirty="0"/>
              <a:t>4</a:t>
            </a:r>
            <a:r>
              <a:rPr lang="en-US" sz="1600" dirty="0"/>
              <a:t>Hôpital Bichat Claude Bernard, Paris, France; </a:t>
            </a:r>
            <a:r>
              <a:rPr lang="en-US" sz="1600" baseline="30000" dirty="0"/>
              <a:t>5</a:t>
            </a:r>
            <a:r>
              <a:rPr lang="en-US" sz="1600" dirty="0"/>
              <a:t>Dupont Circle Physicians Group, Washington DC, USA; </a:t>
            </a:r>
            <a:br>
              <a:rPr lang="en-US" sz="1600" dirty="0"/>
            </a:br>
            <a:r>
              <a:rPr lang="en-US" sz="1600" baseline="30000" dirty="0"/>
              <a:t>6</a:t>
            </a:r>
            <a:r>
              <a:rPr lang="en-US" sz="1600" dirty="0"/>
              <a:t>Clinique de </a:t>
            </a:r>
            <a:r>
              <a:rPr lang="en-US" sz="1600" dirty="0" err="1"/>
              <a:t>Medecine</a:t>
            </a:r>
            <a:r>
              <a:rPr lang="en-US" sz="1600" dirty="0"/>
              <a:t> </a:t>
            </a:r>
            <a:r>
              <a:rPr lang="en-US" sz="1600" dirty="0" err="1"/>
              <a:t>Urbaine</a:t>
            </a:r>
            <a:r>
              <a:rPr lang="en-US" sz="1600" dirty="0"/>
              <a:t> du Quartier Latin, Montreal, Quebec, Canada; </a:t>
            </a:r>
            <a:r>
              <a:rPr lang="en-US" sz="1600" baseline="30000" dirty="0"/>
              <a:t>7</a:t>
            </a:r>
            <a:r>
              <a:rPr lang="en-US" sz="1600" dirty="0"/>
              <a:t>University of Vienna Medical School, Vienna, Austria; </a:t>
            </a:r>
            <a:r>
              <a:rPr lang="en-US" sz="1600" baseline="30000" dirty="0"/>
              <a:t>8</a:t>
            </a:r>
            <a:r>
              <a:rPr lang="en-US" sz="1600" dirty="0"/>
              <a:t>Gilead Sciences, Inc., Foster City, CA, US</a:t>
            </a:r>
            <a:endParaRPr lang="en-US" sz="1600" baseline="30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0C0FB-51C3-41FA-B297-6625F92473E8}"/>
              </a:ext>
            </a:extLst>
          </p:cNvPr>
          <p:cNvSpPr txBox="1"/>
          <p:nvPr/>
        </p:nvSpPr>
        <p:spPr>
          <a:xfrm>
            <a:off x="5083548" y="6403848"/>
            <a:ext cx="202491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IAS 2019, Mexico City</a:t>
            </a:r>
          </a:p>
        </p:txBody>
      </p:sp>
    </p:spTree>
    <p:extLst>
      <p:ext uri="{BB962C8B-B14F-4D97-AF65-F5344CB8AC3E}">
        <p14:creationId xmlns:p14="http://schemas.microsoft.com/office/powerpoint/2010/main" val="5432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909094" y="1781238"/>
            <a:ext cx="3146033" cy="3953736"/>
          </a:xfrm>
          <a:prstGeom prst="rect">
            <a:avLst/>
          </a:prstGeom>
          <a:solidFill>
            <a:srgbClr val="E6E6E6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251189" y="1781237"/>
            <a:ext cx="4671419" cy="3953737"/>
          </a:xfrm>
          <a:prstGeom prst="rect">
            <a:avLst/>
          </a:prstGeom>
          <a:solidFill>
            <a:srgbClr val="F5F5F5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54665" y="1781236"/>
            <a:ext cx="2396525" cy="3953313"/>
          </a:xfrm>
          <a:prstGeom prst="rect">
            <a:avLst/>
          </a:prstGeom>
          <a:solidFill>
            <a:srgbClr val="E6E6E6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787965"/>
              </p:ext>
            </p:extLst>
          </p:nvPr>
        </p:nvGraphicFramePr>
        <p:xfrm>
          <a:off x="1176700" y="1772863"/>
          <a:ext cx="9868928" cy="312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866227" y="4698250"/>
            <a:ext cx="1244535" cy="32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Overall</a:t>
            </a:r>
            <a:endParaRPr lang="en-US" altLang="en-US" sz="1400" baseline="30000" dirty="0">
              <a:solidFill>
                <a:srgbClr val="000000"/>
              </a:solidFill>
            </a:endParaRPr>
          </a:p>
        </p:txBody>
      </p:sp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Sensitivity Analysis for Low-level Viremia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C26AAF-FA6B-4E42-9CF7-57C109096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68" y="5791957"/>
            <a:ext cx="10565728" cy="763467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♦"/>
            </a:pPr>
            <a:r>
              <a:rPr lang="en-US" sz="1600" dirty="0">
                <a:solidFill>
                  <a:srgbClr val="000000"/>
                </a:solidFill>
              </a:rPr>
              <a:t>Undetectable HIV-1 RNA (target not detected) by overall B/F/TAF 64.1% vs DTG +F/TAF 60.5%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ꟷ"/>
            </a:pPr>
            <a:r>
              <a:rPr lang="en-US" sz="1400" dirty="0">
                <a:solidFill>
                  <a:srgbClr val="000000"/>
                </a:solidFill>
              </a:rPr>
              <a:t>Analysis of undetectable HIV-1 RNA (target not detected) was consistent across each resistance category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7498F14-DE86-45B5-B490-8A3B6240C2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*Includes K65R/E/N, or ≥3 TAMs that include M41L or L210W, or T69 insertions.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1149-D0FD-4CE9-AC3C-4CC3F67D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469008" y="1410501"/>
            <a:ext cx="77599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ea typeface="MS PGothic" pitchFamily="34" charset="-128"/>
              </a:rPr>
              <a:t>  Virologic Outcome HIV-1 RNA &lt;20 c/mL by FDA Snapshot </a:t>
            </a: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 rot="16200000">
            <a:off x="287868" y="3246198"/>
            <a:ext cx="156176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Times" pitchFamily="18" charset="0"/>
              <a:buNone/>
            </a:pPr>
            <a:r>
              <a:rPr lang="en-US" altLang="en-US" sz="1400" dirty="0">
                <a:solidFill>
                  <a:srgbClr val="000000"/>
                </a:solidFill>
                <a:ea typeface="MS PGothic" pitchFamily="34" charset="-128"/>
              </a:rPr>
              <a:t>Participants, %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40807" y="1222336"/>
            <a:ext cx="1673818" cy="506302"/>
            <a:chOff x="6894565" y="1832921"/>
            <a:chExt cx="1673818" cy="50630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6894565" y="2131032"/>
              <a:ext cx="137526" cy="13822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27" name="TextBox 30"/>
            <p:cNvSpPr txBox="1">
              <a:spLocks noChangeArrowheads="1"/>
            </p:cNvSpPr>
            <p:nvPr/>
          </p:nvSpPr>
          <p:spPr bwMode="auto">
            <a:xfrm>
              <a:off x="7073914" y="2062224"/>
              <a:ext cx="14944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DTG+ F/TAF (n=281)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894565" y="1902733"/>
              <a:ext cx="136602" cy="136602"/>
            </a:xfrm>
            <a:prstGeom prst="rect">
              <a:avLst/>
            </a:prstGeom>
            <a:solidFill>
              <a:srgbClr val="00C0A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30" name="TextBox 5"/>
            <p:cNvSpPr txBox="1">
              <a:spLocks noChangeArrowheads="1"/>
            </p:cNvSpPr>
            <p:nvPr/>
          </p:nvSpPr>
          <p:spPr bwMode="auto">
            <a:xfrm>
              <a:off x="7073914" y="1832921"/>
              <a:ext cx="124414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B/F/TAF (n=284)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39FC25-F15D-45BA-A172-D07650C4834F}"/>
              </a:ext>
            </a:extLst>
          </p:cNvPr>
          <p:cNvGrpSpPr/>
          <p:nvPr/>
        </p:nvGrpSpPr>
        <p:grpSpPr>
          <a:xfrm>
            <a:off x="3462778" y="4698250"/>
            <a:ext cx="4301023" cy="991114"/>
            <a:chOff x="3462778" y="4698250"/>
            <a:chExt cx="4301023" cy="991114"/>
          </a:xfrm>
        </p:grpSpPr>
        <p:sp>
          <p:nvSpPr>
            <p:cNvPr id="7" name="TextBox 19"/>
            <p:cNvSpPr txBox="1">
              <a:spLocks noChangeArrowheads="1"/>
            </p:cNvSpPr>
            <p:nvPr/>
          </p:nvSpPr>
          <p:spPr bwMode="auto">
            <a:xfrm>
              <a:off x="6573756" y="4707775"/>
              <a:ext cx="1190045" cy="2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Box 20"/>
            <p:cNvSpPr txBox="1">
              <a:spLocks noChangeArrowheads="1"/>
            </p:cNvSpPr>
            <p:nvPr/>
          </p:nvSpPr>
          <p:spPr bwMode="auto">
            <a:xfrm>
              <a:off x="3472278" y="4698250"/>
              <a:ext cx="11386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K65R or </a:t>
              </a:r>
              <a:br>
                <a:rPr lang="en-US" altLang="en-US" sz="1400" dirty="0">
                  <a:solidFill>
                    <a:srgbClr val="000000"/>
                  </a:solidFill>
                </a:rPr>
              </a:br>
              <a:r>
                <a:rPr lang="en-US" altLang="en-US" sz="1400" dirty="0">
                  <a:solidFill>
                    <a:srgbClr val="000000"/>
                  </a:solidFill>
                </a:rPr>
                <a:t>≥3 TAMs*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5106100" y="4698250"/>
              <a:ext cx="98060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Other NRTI resistance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Box 20"/>
            <p:cNvSpPr txBox="1">
              <a:spLocks noChangeArrowheads="1"/>
            </p:cNvSpPr>
            <p:nvPr/>
          </p:nvSpPr>
          <p:spPr bwMode="auto">
            <a:xfrm>
              <a:off x="6662104" y="4698250"/>
              <a:ext cx="98060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No NRTI resistance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Box 22"/>
            <p:cNvSpPr txBox="1">
              <a:spLocks noChangeArrowheads="1"/>
            </p:cNvSpPr>
            <p:nvPr/>
          </p:nvSpPr>
          <p:spPr bwMode="auto">
            <a:xfrm>
              <a:off x="3462778" y="5166144"/>
              <a:ext cx="5838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15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16</a:t>
              </a:r>
            </a:p>
          </p:txBody>
        </p:sp>
        <p:sp>
          <p:nvSpPr>
            <p:cNvPr id="33" name="TextBox 23"/>
            <p:cNvSpPr txBox="1">
              <a:spLocks noChangeArrowheads="1"/>
            </p:cNvSpPr>
            <p:nvPr/>
          </p:nvSpPr>
          <p:spPr bwMode="auto">
            <a:xfrm>
              <a:off x="4035776" y="5166144"/>
              <a:ext cx="56743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13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</a:t>
              </a:r>
            </a:p>
          </p:txBody>
        </p:sp>
        <p:sp>
          <p:nvSpPr>
            <p:cNvPr id="34" name="TextBox 22"/>
            <p:cNvSpPr txBox="1">
              <a:spLocks noChangeArrowheads="1"/>
            </p:cNvSpPr>
            <p:nvPr/>
          </p:nvSpPr>
          <p:spPr bwMode="auto">
            <a:xfrm>
              <a:off x="6584262" y="5166144"/>
              <a:ext cx="5742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194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213</a:t>
              </a:r>
            </a:p>
          </p:txBody>
        </p:sp>
        <p:sp>
          <p:nvSpPr>
            <p:cNvPr id="35" name="TextBox 23"/>
            <p:cNvSpPr txBox="1">
              <a:spLocks noChangeArrowheads="1"/>
            </p:cNvSpPr>
            <p:nvPr/>
          </p:nvSpPr>
          <p:spPr bwMode="auto">
            <a:xfrm>
              <a:off x="7141165" y="5166144"/>
              <a:ext cx="59032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182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214</a:t>
              </a:r>
            </a:p>
          </p:txBody>
        </p:sp>
        <p:sp>
          <p:nvSpPr>
            <p:cNvPr id="36" name="TextBox 22"/>
            <p:cNvSpPr txBox="1">
              <a:spLocks noChangeArrowheads="1"/>
            </p:cNvSpPr>
            <p:nvPr/>
          </p:nvSpPr>
          <p:spPr bwMode="auto">
            <a:xfrm>
              <a:off x="4965489" y="5166144"/>
              <a:ext cx="6953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48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55</a:t>
              </a:r>
            </a:p>
          </p:txBody>
        </p:sp>
        <p:sp>
          <p:nvSpPr>
            <p:cNvPr id="41" name="TextBox 23"/>
            <p:cNvSpPr txBox="1">
              <a:spLocks noChangeArrowheads="1"/>
            </p:cNvSpPr>
            <p:nvPr/>
          </p:nvSpPr>
          <p:spPr bwMode="auto">
            <a:xfrm>
              <a:off x="5531245" y="5166144"/>
              <a:ext cx="692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46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53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614AA54-328B-411B-B54F-B0CEE070EB75}"/>
              </a:ext>
            </a:extLst>
          </p:cNvPr>
          <p:cNvGrpSpPr/>
          <p:nvPr/>
        </p:nvGrpSpPr>
        <p:grpSpPr>
          <a:xfrm>
            <a:off x="8077181" y="4698250"/>
            <a:ext cx="2966985" cy="991114"/>
            <a:chOff x="8077181" y="4698250"/>
            <a:chExt cx="2966985" cy="991114"/>
          </a:xfrm>
        </p:grpSpPr>
        <p:sp>
          <p:nvSpPr>
            <p:cNvPr id="9" name="TextBox 21"/>
            <p:cNvSpPr txBox="1">
              <a:spLocks noChangeArrowheads="1"/>
            </p:cNvSpPr>
            <p:nvPr/>
          </p:nvSpPr>
          <p:spPr bwMode="auto">
            <a:xfrm>
              <a:off x="9483060" y="4698250"/>
              <a:ext cx="15611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M184V/I ± </a:t>
              </a:r>
              <a:br>
                <a:rPr lang="en-US" altLang="en-US" sz="1400" dirty="0">
                  <a:solidFill>
                    <a:srgbClr val="000000"/>
                  </a:solidFill>
                </a:rPr>
              </a:br>
              <a:r>
                <a:rPr lang="en-US" altLang="en-US" sz="1400" dirty="0">
                  <a:solidFill>
                    <a:srgbClr val="000000"/>
                  </a:solidFill>
                </a:rPr>
                <a:t>other resistance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Box 21"/>
            <p:cNvSpPr txBox="1">
              <a:spLocks noChangeArrowheads="1"/>
            </p:cNvSpPr>
            <p:nvPr/>
          </p:nvSpPr>
          <p:spPr bwMode="auto">
            <a:xfrm>
              <a:off x="8150115" y="4698250"/>
              <a:ext cx="1132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No M184V/I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44" name="TextBox 22"/>
            <p:cNvSpPr txBox="1">
              <a:spLocks noChangeArrowheads="1"/>
            </p:cNvSpPr>
            <p:nvPr/>
          </p:nvSpPr>
          <p:spPr bwMode="auto">
            <a:xfrm>
              <a:off x="8077181" y="5166144"/>
              <a:ext cx="6953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216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237</a:t>
              </a:r>
            </a:p>
          </p:txBody>
        </p:sp>
        <p:sp>
          <p:nvSpPr>
            <p:cNvPr id="45" name="TextBox 23"/>
            <p:cNvSpPr txBox="1">
              <a:spLocks noChangeArrowheads="1"/>
            </p:cNvSpPr>
            <p:nvPr/>
          </p:nvSpPr>
          <p:spPr bwMode="auto">
            <a:xfrm>
              <a:off x="8644328" y="5166144"/>
              <a:ext cx="692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212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247</a:t>
              </a:r>
            </a:p>
          </p:txBody>
        </p:sp>
        <p:sp>
          <p:nvSpPr>
            <p:cNvPr id="46" name="TextBox 22"/>
            <p:cNvSpPr txBox="1">
              <a:spLocks noChangeArrowheads="1"/>
            </p:cNvSpPr>
            <p:nvPr/>
          </p:nvSpPr>
          <p:spPr bwMode="auto">
            <a:xfrm>
              <a:off x="9634802" y="5166144"/>
              <a:ext cx="6953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41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47</a:t>
              </a:r>
            </a:p>
          </p:txBody>
        </p:sp>
        <p:sp>
          <p:nvSpPr>
            <p:cNvPr id="47" name="TextBox 23"/>
            <p:cNvSpPr txBox="1">
              <a:spLocks noChangeArrowheads="1"/>
            </p:cNvSpPr>
            <p:nvPr/>
          </p:nvSpPr>
          <p:spPr bwMode="auto">
            <a:xfrm>
              <a:off x="10204933" y="5166144"/>
              <a:ext cx="692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29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34</a:t>
              </a:r>
            </a:p>
          </p:txBody>
        </p:sp>
      </p:grpSp>
      <p:sp>
        <p:nvSpPr>
          <p:cNvPr id="48" name="TextBox 22"/>
          <p:cNvSpPr txBox="1">
            <a:spLocks noChangeArrowheads="1"/>
          </p:cNvSpPr>
          <p:nvPr/>
        </p:nvSpPr>
        <p:spPr bwMode="auto">
          <a:xfrm>
            <a:off x="1906084" y="5166144"/>
            <a:ext cx="5838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u="sng" dirty="0">
                <a:solidFill>
                  <a:srgbClr val="00C0A0"/>
                </a:solidFill>
              </a:rPr>
              <a:t>257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C0A0"/>
                </a:solidFill>
              </a:rPr>
              <a:t>284</a:t>
            </a:r>
          </a:p>
        </p:txBody>
      </p:sp>
      <p:sp>
        <p:nvSpPr>
          <p:cNvPr id="49" name="TextBox 23"/>
          <p:cNvSpPr txBox="1">
            <a:spLocks noChangeArrowheads="1"/>
          </p:cNvSpPr>
          <p:nvPr/>
        </p:nvSpPr>
        <p:spPr bwMode="auto">
          <a:xfrm>
            <a:off x="2478781" y="5166144"/>
            <a:ext cx="567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241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281</a:t>
            </a:r>
          </a:p>
        </p:txBody>
      </p:sp>
    </p:spTree>
    <p:extLst>
      <p:ext uri="{BB962C8B-B14F-4D97-AF65-F5344CB8AC3E}">
        <p14:creationId xmlns:p14="http://schemas.microsoft.com/office/powerpoint/2010/main" val="2178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Graphic spid="4" grpId="0">
        <p:bldSub>
          <a:bldChart bld="category"/>
        </p:bldSub>
      </p:bldGraphic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>
            <a:extLst>
              <a:ext uri="{FF2B5EF4-FFF2-40B4-BE49-F238E27FC236}">
                <a16:creationId xmlns:a16="http://schemas.microsoft.com/office/drawing/2014/main" id="{B7CB41A5-A1C5-46E9-A52B-A1B68BD2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Resistance Analysis</a:t>
            </a:r>
            <a:r>
              <a:rPr lang="en-US" altLang="en-US" dirty="0">
                <a:solidFill>
                  <a:srgbClr val="CC0000"/>
                </a:solidFill>
              </a:rPr>
              <a:t/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18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354110"/>
              </p:ext>
            </p:extLst>
          </p:nvPr>
        </p:nvGraphicFramePr>
        <p:xfrm>
          <a:off x="812800" y="1462755"/>
          <a:ext cx="10567760" cy="1554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28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940">
                  <a:extLst>
                    <a:ext uri="{9D8B030D-6E8A-4147-A177-3AD203B41FA5}">
                      <a16:colId xmlns:a16="http://schemas.microsoft.com/office/drawing/2014/main" val="443011625"/>
                    </a:ext>
                  </a:extLst>
                </a:gridCol>
                <a:gridCol w="264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8736" marR="1087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L="144981" marR="144981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44981" marR="144981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Resistance analysis population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Emergent resistance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44981" marR="14498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29" name="TextBox 1">
            <a:extLst>
              <a:ext uri="{FF2B5EF4-FFF2-40B4-BE49-F238E27FC236}">
                <a16:creationId xmlns:a16="http://schemas.microsoft.com/office/drawing/2014/main" id="{46B8234C-49A1-4297-9A91-EF3446CDC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 baseline="-250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10B6E60-B82C-4744-96E5-2FD0F4765FDC}"/>
              </a:ext>
            </a:extLst>
          </p:cNvPr>
          <p:cNvSpPr txBox="1">
            <a:spLocks/>
          </p:cNvSpPr>
          <p:nvPr/>
        </p:nvSpPr>
        <p:spPr bwMode="auto">
          <a:xfrm>
            <a:off x="845168" y="3327902"/>
            <a:ext cx="10565726" cy="31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Clr>
                <a:srgbClr val="990000"/>
              </a:buClr>
              <a:buFont typeface="Arial" panose="020B0604020202020204" pitchFamily="34" charset="0"/>
              <a:buChar char="♦"/>
            </a:pPr>
            <a:r>
              <a:rPr lang="en-US" altLang="en-US" sz="2000" b="1" dirty="0"/>
              <a:t>No participant developed treatment-emergent resistance through Week 48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♦"/>
              <a:defRPr/>
            </a:pPr>
            <a:endParaRPr lang="en-US" altLang="en-US" sz="1800" dirty="0"/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♦"/>
              <a:defRPr/>
            </a:pPr>
            <a:r>
              <a:rPr lang="en-US" altLang="en-US" sz="1800" dirty="0"/>
              <a:t>Resistance analysis population includes any participant with virologic rebound </a:t>
            </a:r>
          </a:p>
          <a:p>
            <a:pPr lvl="1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ꟷ"/>
              <a:defRPr/>
            </a:pPr>
            <a:r>
              <a:rPr lang="en-US" altLang="en-US" sz="1600" dirty="0"/>
              <a:t>Confirmed virologic failure without </a:t>
            </a:r>
            <a:r>
              <a:rPr lang="en-US" altLang="en-US" sz="1600" dirty="0" err="1"/>
              <a:t>resuppression</a:t>
            </a:r>
            <a:r>
              <a:rPr lang="en-US" altLang="en-US" sz="1600" dirty="0"/>
              <a:t> </a:t>
            </a:r>
          </a:p>
          <a:p>
            <a:pPr marL="834390" lvl="2" indent="-285750" eaLnBrk="1" fontAlgn="auto" hangingPunct="1">
              <a:spcAft>
                <a:spcPts val="6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Two consecutive HIV-1 RNA tests ≥50 c/mL and HIV-1 RNA ≥200 c/mL at the confirmation test</a:t>
            </a:r>
          </a:p>
          <a:p>
            <a:pPr marL="560070" lvl="1" indent="-285750" eaLnBrk="1" fontAlgn="auto" hangingPunct="1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ꟷ"/>
              <a:defRPr/>
            </a:pPr>
            <a:r>
              <a:rPr lang="en-US" altLang="en-US" sz="1600" dirty="0"/>
              <a:t>HIV-1 RNA ≥200 c/mL at Week 48 or last visit on study drug (did not require confirmation)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♦"/>
              <a:defRPr/>
            </a:pPr>
            <a:r>
              <a:rPr lang="en-US" altLang="en-US" sz="1800" dirty="0">
                <a:solidFill>
                  <a:srgbClr val="000000"/>
                </a:solidFill>
              </a:rPr>
              <a:t>The second, confirmatory sample was sent for resistance analysis, unless there was no follow-up sample</a:t>
            </a:r>
            <a:endParaRPr lang="en-GB" altLang="en-US" sz="18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D052EC-AD80-4E6F-B184-BA02752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50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Predictors of Pre-existing NRTI Resistance</a:t>
            </a:r>
            <a:br>
              <a:rPr lang="en-US" dirty="0"/>
            </a:b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FDC188-1698-48E8-8B12-68F8AD7EE1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238754"/>
            <a:ext cx="10565726" cy="466846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1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36565"/>
              </p:ext>
            </p:extLst>
          </p:nvPr>
        </p:nvGraphicFramePr>
        <p:xfrm>
          <a:off x="813137" y="1264559"/>
          <a:ext cx="10565727" cy="3027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845">
                  <a:extLst>
                    <a:ext uri="{9D8B030D-6E8A-4147-A177-3AD203B41FA5}">
                      <a16:colId xmlns:a16="http://schemas.microsoft.com/office/drawing/2014/main" val="443011625"/>
                    </a:ext>
                  </a:extLst>
                </a:gridCol>
                <a:gridCol w="1229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3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1613" marR="1016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NRTI Mutation Present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M184V/I Present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1613" marR="10161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 (95% CI)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OR (95% CI)</a:t>
                      </a: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since ART start (per year)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 (1.1, 1.2)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&lt;0.0001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 (1.1, 1.1)</a:t>
                      </a: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&lt;0.0001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PI-containing regimen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1.2,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0.0189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race (vs non-Black)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1.2, 3.6)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0.0106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1.4, 4.6)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0.0026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 of PI resistance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0.0123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1.1, 6.0)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0.0295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 of NNRTI resistance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1.4, 4.0)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0.0014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 (1.5,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0.0007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5169" y="4643078"/>
            <a:ext cx="10586720" cy="9402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90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♦"/>
            </a:pPr>
            <a:r>
              <a:rPr lang="en-US" sz="1800" dirty="0"/>
              <a:t>Independent factors associated with NRTI mutations and M184V/I include a longer time since starting ART </a:t>
            </a:r>
            <a:r>
              <a:rPr lang="en-US" sz="1800" dirty="0" smtClean="0"/>
              <a:t>(</a:t>
            </a:r>
            <a:r>
              <a:rPr lang="en-US" sz="1800" dirty="0"/>
              <a:t>10% per year</a:t>
            </a:r>
            <a:r>
              <a:rPr lang="en-US" sz="1800" dirty="0" smtClean="0"/>
              <a:t>), prior PI-containing regimen, </a:t>
            </a:r>
            <a:r>
              <a:rPr lang="en-US" sz="1800" dirty="0"/>
              <a:t>Black race, and PI or NNRTI resistance </a:t>
            </a:r>
          </a:p>
          <a:p>
            <a:pPr marL="285750" indent="-285750">
              <a:lnSpc>
                <a:spcPct val="90000"/>
              </a:lnSpc>
              <a:spcBef>
                <a:spcPts val="900"/>
              </a:spcBef>
              <a:spcAft>
                <a:spcPts val="600"/>
              </a:spcAft>
              <a:buClr>
                <a:srgbClr val="990000"/>
              </a:buClr>
              <a:buFont typeface="Arial" panose="020B0604020202020204" pitchFamily="34" charset="0"/>
              <a:buChar char="♦"/>
            </a:pPr>
            <a:r>
              <a:rPr lang="en-US" sz="1800" dirty="0" smtClean="0"/>
              <a:t>M184V/I </a:t>
            </a:r>
            <a:r>
              <a:rPr lang="en-US" sz="1800" dirty="0"/>
              <a:t>was present in 42% with PI </a:t>
            </a:r>
            <a:r>
              <a:rPr lang="en-US" sz="1800" dirty="0" smtClean="0"/>
              <a:t>resistance and 35</a:t>
            </a:r>
            <a:r>
              <a:rPr lang="en-US" sz="1800" dirty="0"/>
              <a:t>% with NNRTI resistance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ACF66B3-8849-483B-A482-BBD6CA32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/>
              <a:t>Adverse Events Leading to Study Drug Discontinuation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3FEF8-0E72-4589-A65F-B7A4750C5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402" y="5883274"/>
            <a:ext cx="9973125" cy="457201"/>
          </a:xfrm>
        </p:spPr>
        <p:txBody>
          <a:bodyPr/>
          <a:lstStyle/>
          <a:p>
            <a:r>
              <a:rPr lang="en-US" sz="2000" dirty="0"/>
              <a:t>No participant discontinued due to pregnancy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C43A3E-D97D-4D7F-9DC7-20F40516A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4602" y="5298164"/>
            <a:ext cx="9381194" cy="282147"/>
          </a:xfrm>
        </p:spPr>
        <p:txBody>
          <a:bodyPr/>
          <a:lstStyle/>
          <a:p>
            <a:r>
              <a:rPr lang="en-US" dirty="0"/>
              <a:t>*Reported as treatment-related. Parentheses indicate day of study drug discontinuation.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B1A5-AC30-465B-A7D3-35FCE6C8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83077"/>
              </p:ext>
            </p:extLst>
          </p:nvPr>
        </p:nvGraphicFramePr>
        <p:xfrm>
          <a:off x="1405403" y="1530921"/>
          <a:ext cx="9381194" cy="376724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9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(2.1%) 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(2.1%)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Fatigue*, nightmare*, hyperhidrosis* (Day 1)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Insomnia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fatigue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headache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nausea*, anxiety (Day 19)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Agitation* (Day 37)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Rash, generalized (Day 35)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Fatigue* (Day 41)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Conjunctival</a:t>
                      </a:r>
                      <a:r>
                        <a:rPr kumimoji="0" lang="es-E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hyperemia*, </a:t>
                      </a:r>
                      <a:b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maculopapular rash* (Day 38)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Prosthetic joint infection (Day 59)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Yolk sac tumor (Day 93)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Abnormal dreams* (Day 134)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Abnormal dreams*, sleep disorder*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(Day 252)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Dyspepsia* (Day 149)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Asthenia*, flatulence* (Day 336)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4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9587846"/>
              </p:ext>
            </p:extLst>
          </p:nvPr>
        </p:nvGraphicFramePr>
        <p:xfrm>
          <a:off x="1405067" y="2235611"/>
          <a:ext cx="9381194" cy="18104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90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Cardiopulmonary arrest*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Suspected myocardial infarction*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Acute cerebral infarction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†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/>
              <a:t>Deaths</a:t>
            </a:r>
            <a:br>
              <a:rPr 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405067" y="4046087"/>
            <a:ext cx="9343144" cy="296921"/>
          </a:xfrm>
        </p:spPr>
        <p:txBody>
          <a:bodyPr/>
          <a:lstStyle/>
          <a:p>
            <a:pPr lvl="0"/>
            <a:r>
              <a:rPr lang="en-US" dirty="0"/>
              <a:t>*Reported as treatment emergent; </a:t>
            </a:r>
            <a:r>
              <a:rPr lang="en-US" baseline="30000" dirty="0"/>
              <a:t>†</a:t>
            </a:r>
            <a:r>
              <a:rPr lang="en-GB" dirty="0"/>
              <a:t>Occurred 3 months after discontinuation of study drug and is not classified as treatment emergent.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B856F-25FB-4917-A3D9-2EBAED50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Most Common Adverse Events Through Week 48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748719-BAE2-4F27-8E1C-EFCAA1029B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5698608"/>
              </p:ext>
            </p:extLst>
          </p:nvPr>
        </p:nvGraphicFramePr>
        <p:xfrm>
          <a:off x="1347405" y="1446961"/>
          <a:ext cx="9497190" cy="22860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7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09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grade,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800" dirty="0"/>
                    </a:p>
                  </a:txBody>
                  <a:tcPr marL="101613" marR="101613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adverse event (AE) 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43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AEs occurring with ≥10% frequency in either group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Nasopharyngitis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Diarrhea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Upper respiratory tract infection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722265"/>
              </p:ext>
            </p:extLst>
          </p:nvPr>
        </p:nvGraphicFramePr>
        <p:xfrm>
          <a:off x="1347405" y="4199606"/>
          <a:ext cx="9483213" cy="13167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41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Any drug-related AE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9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AEs occurring with ≥2% frequency in either group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Diarrhea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Headache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5F04F4-4156-47DD-A4AB-539FF9B2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Laboratory Abnormalities Through Week 48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356411-0D3E-49A6-8901-55E02149E2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LDL, low-density lipoprotein.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05727"/>
              </p:ext>
            </p:extLst>
          </p:nvPr>
        </p:nvGraphicFramePr>
        <p:xfrm>
          <a:off x="1158240" y="1741418"/>
          <a:ext cx="9875520" cy="23477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9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Grade 3 or 4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≥2% in either group, %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Amylase increased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Creatine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kinase increased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Fasting LDL increased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Glycosuria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DBD854-EFF1-430B-B388-7A8D115A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5">
            <a:extLst>
              <a:ext uri="{FF2B5EF4-FFF2-40B4-BE49-F238E27FC236}">
                <a16:creationId xmlns:a16="http://schemas.microsoft.com/office/drawing/2014/main" id="{E7C3AE64-1EF3-CB45-8898-0613BDA75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319611"/>
              </p:ext>
            </p:extLst>
          </p:nvPr>
        </p:nvGraphicFramePr>
        <p:xfrm>
          <a:off x="9546768" y="2165651"/>
          <a:ext cx="1920240" cy="302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623C7890-59DB-E64E-A4D5-8234769AA1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156326"/>
              </p:ext>
            </p:extLst>
          </p:nvPr>
        </p:nvGraphicFramePr>
        <p:xfrm>
          <a:off x="963771" y="2165651"/>
          <a:ext cx="8095887" cy="302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24" name="Title 4">
            <a:extLst>
              <a:ext uri="{FF2B5EF4-FFF2-40B4-BE49-F238E27FC236}">
                <a16:creationId xmlns:a16="http://schemas.microsoft.com/office/drawing/2014/main" id="{F3F140AF-0F92-B544-AFC5-21AB6578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Changes From Baseline in Fasting Lipids at Week 48</a:t>
            </a:r>
            <a:r>
              <a:rPr lang="en-US" altLang="en-US" sz="2800" dirty="0">
                <a:solidFill>
                  <a:srgbClr val="C00000"/>
                </a:solidFill>
              </a:rPr>
              <a:t/>
            </a:r>
            <a:br>
              <a:rPr lang="en-US" altLang="en-US" sz="2800" dirty="0">
                <a:solidFill>
                  <a:srgbClr val="C00000"/>
                </a:solidFill>
              </a:rPr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97F09E50-7BB6-4A9A-9CAC-33D118BB70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altLang="en-US" dirty="0"/>
              <a:t>p</a:t>
            </a:r>
            <a:r>
              <a:rPr lang="en-US" dirty="0"/>
              <a:t>-value from Fisher exact test. LDL, low-density lipoprotein. HDL, high-density lipoprotein. </a:t>
            </a:r>
          </a:p>
        </p:txBody>
      </p:sp>
      <p:sp>
        <p:nvSpPr>
          <p:cNvPr id="58" name="Content Placeholder 1">
            <a:extLst>
              <a:ext uri="{FF2B5EF4-FFF2-40B4-BE49-F238E27FC236}">
                <a16:creationId xmlns:a16="http://schemas.microsoft.com/office/drawing/2014/main" id="{CB15707F-09C2-0F4C-A877-2C1D37BE20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5107564"/>
            <a:ext cx="11163852" cy="115987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z="1600" dirty="0"/>
              <a:t>There was no difference between treatment arms in the changes from baseline in fasting lipids at Week 48</a:t>
            </a:r>
          </a:p>
          <a:p>
            <a:pPr>
              <a:spcBef>
                <a:spcPts val="300"/>
              </a:spcBef>
            </a:pPr>
            <a:r>
              <a:rPr lang="en-US" altLang="en-US" sz="1600" dirty="0"/>
              <a:t>Similar percentages were on lipid-lowering agents at baseline: B/F/TAF 21%, DTG + F/TAF 21%, p=0.92; or initiated </a:t>
            </a:r>
            <a:br>
              <a:rPr lang="en-US" altLang="en-US" sz="1600" dirty="0"/>
            </a:br>
            <a:r>
              <a:rPr lang="en-US" altLang="en-US" sz="1600" dirty="0"/>
              <a:t>lipid-lowering agents during the study: B/F/TAF 4.6%, DTG + F/TAF 3.2%, p=0.52*</a:t>
            </a:r>
          </a:p>
          <a:p>
            <a:pPr>
              <a:spcBef>
                <a:spcPts val="300"/>
              </a:spcBef>
            </a:pPr>
            <a:r>
              <a:rPr lang="en-US" altLang="en-US" sz="1600" dirty="0"/>
              <a:t>Weight change from baseline at Week 48: B/F/TAF 1.3 kg, DTG + F/TAF 1.1 kg, p=0.46*</a:t>
            </a:r>
          </a:p>
          <a:p>
            <a:pPr lvl="1">
              <a:spcBef>
                <a:spcPts val="300"/>
              </a:spcBef>
            </a:pPr>
            <a:r>
              <a:rPr lang="en-US" altLang="en-US" sz="1400" dirty="0"/>
              <a:t>Baseline F/TDF  2.2 kg; baseline F/TAF 0.6 kg, with no difference in weight gain between B/F/TAF and DTG + F/TAF arms </a:t>
            </a:r>
          </a:p>
          <a:p>
            <a:pPr>
              <a:spcBef>
                <a:spcPts val="300"/>
              </a:spcBef>
            </a:pPr>
            <a:endParaRPr lang="en-US" altLang="en-US" sz="1600" baseline="30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A74D75-3FB0-5548-82ED-EC0F06033877}"/>
              </a:ext>
            </a:extLst>
          </p:cNvPr>
          <p:cNvSpPr txBox="1"/>
          <p:nvPr/>
        </p:nvSpPr>
        <p:spPr>
          <a:xfrm rot="16200000">
            <a:off x="9013919" y="3537724"/>
            <a:ext cx="771365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algn="ctr" defTabSz="457200" eaLnBrk="0" hangingPunct="0">
              <a:defRPr/>
            </a:pPr>
            <a:r>
              <a:rPr lang="en-US" sz="1400" dirty="0">
                <a:ea typeface="MS PGothic" pitchFamily="34" charset="-128"/>
              </a:rPr>
              <a:t>Median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1696694D-FE87-0D40-B804-8ADC1AA6C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4348" y="1849360"/>
            <a:ext cx="20596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ea typeface="MS PGothic" panose="020B0600070205080204" pitchFamily="34" charset="-128"/>
                <a:sym typeface="Symbol" pitchFamily="2" charset="2"/>
              </a:rPr>
              <a:t>Total Cholesterol:HDL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C4ED5A-1BF4-5D4E-B1C8-C8CF1B9D3368}"/>
              </a:ext>
            </a:extLst>
          </p:cNvPr>
          <p:cNvCxnSpPr>
            <a:cxnSpLocks/>
          </p:cNvCxnSpPr>
          <p:nvPr/>
        </p:nvCxnSpPr>
        <p:spPr>
          <a:xfrm>
            <a:off x="1534106" y="1815997"/>
            <a:ext cx="7332119" cy="0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B8E37A1-5708-B141-A57A-986AD513407B}"/>
              </a:ext>
            </a:extLst>
          </p:cNvPr>
          <p:cNvSpPr/>
          <p:nvPr/>
        </p:nvSpPr>
        <p:spPr>
          <a:xfrm>
            <a:off x="3860924" y="1537157"/>
            <a:ext cx="2678482" cy="221599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spAutoFit/>
          </a:bodyPr>
          <a:lstStyle/>
          <a:p>
            <a:pPr algn="ctr" defTabSz="457200" eaLnBrk="0" hangingPunct="0">
              <a:lnSpc>
                <a:spcPct val="90000"/>
              </a:lnSpc>
              <a:defRPr/>
            </a:pPr>
            <a:r>
              <a:rPr lang="en-US" sz="1600" b="1" dirty="0">
                <a:solidFill>
                  <a:schemeClr val="tx1"/>
                </a:solidFill>
              </a:rPr>
              <a:t>Fasting Lipid Component</a:t>
            </a:r>
          </a:p>
        </p:txBody>
      </p:sp>
      <p:sp>
        <p:nvSpPr>
          <p:cNvPr id="30741" name="Rectangle 6">
            <a:extLst>
              <a:ext uri="{FF2B5EF4-FFF2-40B4-BE49-F238E27FC236}">
                <a16:creationId xmlns:a16="http://schemas.microsoft.com/office/drawing/2014/main" id="{700BE9AE-902E-8942-8B19-403B05C58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434" y="1849360"/>
            <a:ext cx="16316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ea typeface="MS PGothic" panose="020B0600070205080204" pitchFamily="34" charset="-128"/>
              </a:rPr>
              <a:t>Total Cholesterol</a:t>
            </a:r>
          </a:p>
        </p:txBody>
      </p:sp>
      <p:sp>
        <p:nvSpPr>
          <p:cNvPr id="30742" name="Rectangle 6">
            <a:extLst>
              <a:ext uri="{FF2B5EF4-FFF2-40B4-BE49-F238E27FC236}">
                <a16:creationId xmlns:a16="http://schemas.microsoft.com/office/drawing/2014/main" id="{AD193867-CFA8-A747-9A77-065EABCCD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600" y="1849360"/>
            <a:ext cx="15631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ea typeface="MS PGothic" panose="020B0600070205080204" pitchFamily="34" charset="-128"/>
              </a:rPr>
              <a:t>LDL Cholesterol</a:t>
            </a:r>
          </a:p>
        </p:txBody>
      </p:sp>
      <p:sp>
        <p:nvSpPr>
          <p:cNvPr id="30743" name="Rectangle 6">
            <a:extLst>
              <a:ext uri="{FF2B5EF4-FFF2-40B4-BE49-F238E27FC236}">
                <a16:creationId xmlns:a16="http://schemas.microsoft.com/office/drawing/2014/main" id="{1111158B-5624-2E4B-AB15-B8CF388C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346" y="1849360"/>
            <a:ext cx="12888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ea typeface="MS PGothic" panose="020B0600070205080204" pitchFamily="34" charset="-128"/>
                <a:sym typeface="Symbol" pitchFamily="2" charset="2"/>
              </a:rPr>
              <a:t>Triglycerides</a:t>
            </a:r>
          </a:p>
        </p:txBody>
      </p:sp>
      <p:sp>
        <p:nvSpPr>
          <p:cNvPr id="30744" name="Rectangle 12">
            <a:extLst>
              <a:ext uri="{FF2B5EF4-FFF2-40B4-BE49-F238E27FC236}">
                <a16:creationId xmlns:a16="http://schemas.microsoft.com/office/drawing/2014/main" id="{47FE2BA6-6D2C-B74E-9A1C-B2C51A0E0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2252" y="1849360"/>
            <a:ext cx="15840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>
                <a:ea typeface="MS PGothic" panose="020B0600070205080204" pitchFamily="34" charset="-128"/>
              </a:rPr>
              <a:t>HDL Cholesterol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07D3FCA-0AF6-DC4F-BD1A-DF92518ADD7D}"/>
              </a:ext>
            </a:extLst>
          </p:cNvPr>
          <p:cNvSpPr txBox="1"/>
          <p:nvPr/>
        </p:nvSpPr>
        <p:spPr>
          <a:xfrm rot="16200000">
            <a:off x="176274" y="3503806"/>
            <a:ext cx="1367683" cy="307777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algn="ctr" defTabSz="457200" eaLnBrk="0" hangingPunct="0">
              <a:defRPr/>
            </a:pPr>
            <a:r>
              <a:rPr lang="en-US" sz="1400" dirty="0">
                <a:ea typeface="MS PGothic" pitchFamily="34" charset="-128"/>
              </a:rPr>
              <a:t>Median, mg/dL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9A879B-A13D-7F44-9BB3-70980442F6E6}"/>
              </a:ext>
            </a:extLst>
          </p:cNvPr>
          <p:cNvSpPr txBox="1"/>
          <p:nvPr/>
        </p:nvSpPr>
        <p:spPr>
          <a:xfrm>
            <a:off x="10064899" y="2760955"/>
            <a:ext cx="354263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-0.1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FF8815-9EE5-CE43-AD20-EB2C0E2F9E3D}"/>
              </a:ext>
            </a:extLst>
          </p:cNvPr>
          <p:cNvSpPr txBox="1"/>
          <p:nvPr/>
        </p:nvSpPr>
        <p:spPr>
          <a:xfrm>
            <a:off x="10099362" y="3919653"/>
            <a:ext cx="285336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3.7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02FFFDA-E61B-AB42-9F78-45F93B55A0AC}"/>
              </a:ext>
            </a:extLst>
          </p:cNvPr>
          <p:cNvSpPr txBox="1"/>
          <p:nvPr/>
        </p:nvSpPr>
        <p:spPr>
          <a:xfrm>
            <a:off x="10827495" y="3807111"/>
            <a:ext cx="285336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3.9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E35A612-1C4D-A645-B8AD-2F7EA8FEE457}"/>
              </a:ext>
            </a:extLst>
          </p:cNvPr>
          <p:cNvSpPr txBox="1"/>
          <p:nvPr/>
        </p:nvSpPr>
        <p:spPr>
          <a:xfrm>
            <a:off x="7797623" y="3110072"/>
            <a:ext cx="234039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+1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DDFD67E-6D49-C642-835A-AF23F2A055F4}"/>
              </a:ext>
            </a:extLst>
          </p:cNvPr>
          <p:cNvSpPr txBox="1"/>
          <p:nvPr/>
        </p:nvSpPr>
        <p:spPr>
          <a:xfrm>
            <a:off x="8516129" y="2964748"/>
            <a:ext cx="113814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73DC7E7-CB29-274D-ACAB-43277D6D94A5}"/>
              </a:ext>
            </a:extLst>
          </p:cNvPr>
          <p:cNvSpPr txBox="1"/>
          <p:nvPr/>
        </p:nvSpPr>
        <p:spPr>
          <a:xfrm>
            <a:off x="5822927" y="3990278"/>
            <a:ext cx="113814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9437D0-0FC4-214D-B5F6-A6C1992033D8}"/>
              </a:ext>
            </a:extLst>
          </p:cNvPr>
          <p:cNvSpPr txBox="1"/>
          <p:nvPr/>
        </p:nvSpPr>
        <p:spPr>
          <a:xfrm>
            <a:off x="6400042" y="3979127"/>
            <a:ext cx="234039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+1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8B2D6E-E745-A948-995F-BCB201FC04C8}"/>
              </a:ext>
            </a:extLst>
          </p:cNvPr>
          <p:cNvSpPr txBox="1"/>
          <p:nvPr/>
        </p:nvSpPr>
        <p:spPr>
          <a:xfrm>
            <a:off x="3742539" y="3267251"/>
            <a:ext cx="234039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+3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548413A-A625-F04A-A7E7-A15D7B90EED7}"/>
              </a:ext>
            </a:extLst>
          </p:cNvPr>
          <p:cNvSpPr txBox="1"/>
          <p:nvPr/>
        </p:nvSpPr>
        <p:spPr>
          <a:xfrm>
            <a:off x="4408303" y="3208223"/>
            <a:ext cx="234039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+4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5DE468-BB34-4057-A429-76AB9F2A8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12482"/>
              </p:ext>
            </p:extLst>
          </p:nvPr>
        </p:nvGraphicFramePr>
        <p:xfrm>
          <a:off x="8818207" y="1179886"/>
          <a:ext cx="2560320" cy="5486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1529784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97059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2860854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B/F/TAF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DTG + F/TAF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7581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D5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555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489381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018B2D6E-E745-A948-995F-BCB201FC04C8}"/>
              </a:ext>
            </a:extLst>
          </p:cNvPr>
          <p:cNvSpPr txBox="1"/>
          <p:nvPr/>
        </p:nvSpPr>
        <p:spPr>
          <a:xfrm>
            <a:off x="1743813" y="2382230"/>
            <a:ext cx="182742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-1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48413A-A625-F04A-A7E7-A15D7B90EED7}"/>
              </a:ext>
            </a:extLst>
          </p:cNvPr>
          <p:cNvSpPr txBox="1"/>
          <p:nvPr/>
        </p:nvSpPr>
        <p:spPr>
          <a:xfrm>
            <a:off x="2409577" y="2371079"/>
            <a:ext cx="182742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-1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9A879B-A13D-7F44-9BB3-70980442F6E6}"/>
              </a:ext>
            </a:extLst>
          </p:cNvPr>
          <p:cNvSpPr txBox="1"/>
          <p:nvPr/>
        </p:nvSpPr>
        <p:spPr>
          <a:xfrm>
            <a:off x="10913256" y="2694158"/>
            <a:ext cx="113814" cy="2215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/>
              <a:t>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7DC2C-6D6C-47E6-81D3-35EC5826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Conclusions 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 </a:t>
            </a:r>
            <a:endParaRPr lang="en-GB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1F5A84-3F73-40B0-8659-6292031A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For people with HIV on DTG + either F/TAF or F/TDF, switching to B/F/TAF was noninferior to DTG + F/TAF, with high rates of virologic suppression </a:t>
            </a:r>
            <a:r>
              <a:rPr lang="en-US" altLang="en-US" sz="2000" dirty="0" smtClean="0"/>
              <a:t>regardless of </a:t>
            </a:r>
            <a:br>
              <a:rPr lang="en-US" altLang="en-US" sz="2000" dirty="0" smtClean="0"/>
            </a:br>
            <a:r>
              <a:rPr lang="en-US" altLang="en-US" sz="2000" dirty="0" smtClean="0"/>
              <a:t>pre-existing NRTI resistance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smtClean="0"/>
              <a:t>93.3% B/F/TAF vs 91.1% DTG + F/TAF had HIV-1 RNA &lt;50 copies/mL at Week 48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smtClean="0"/>
              <a:t>No </a:t>
            </a:r>
            <a:r>
              <a:rPr lang="en-US" altLang="en-US" sz="2000" dirty="0"/>
              <a:t>participant with pre-existing NRTI resistance had HIV-1 RNA ≥50 c/mL at Week 48 (see poster </a:t>
            </a:r>
            <a:r>
              <a:rPr lang="en-US" sz="2000" dirty="0"/>
              <a:t>MOPEB241</a:t>
            </a:r>
            <a:r>
              <a:rPr lang="en-US" altLang="en-US" sz="2000" dirty="0"/>
              <a:t> for more details on resistance)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No treatment-emergent resistance was observed in either arm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NRTI resistance at baseline, including M184V/I, was associated with a longer duration of ART, </a:t>
            </a:r>
            <a:r>
              <a:rPr lang="en-US" altLang="en-US" sz="2000" dirty="0" smtClean="0"/>
              <a:t>a prior PI-containing regimen, </a:t>
            </a:r>
            <a:r>
              <a:rPr lang="en-US" altLang="en-US" sz="2000" dirty="0"/>
              <a:t>Black race, and baseline PI or NNRTI resistance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There were no significant differences in adverse events, changes in fasting lipids, or changes in weight between </a:t>
            </a:r>
            <a:r>
              <a:rPr lang="en-US" altLang="en-US" sz="2000" dirty="0" smtClean="0"/>
              <a:t>groups</a:t>
            </a:r>
            <a:endParaRPr lang="en-US" altLang="en-US" sz="20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39ADC92-F962-4E07-96AB-D05D39D071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C1FD97-4F45-48DA-9D92-8BABAFFD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380-4030 Investigators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5"/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Austria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</a:t>
            </a:r>
            <a:r>
              <a:rPr lang="en-US" sz="1400" dirty="0" err="1"/>
              <a:t>Rieger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 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Canada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</a:t>
            </a:r>
            <a:r>
              <a:rPr lang="en-US" sz="1400" dirty="0" err="1"/>
              <a:t>Brunetta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J.J. de Wet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K. Kasper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B. </a:t>
            </a:r>
            <a:r>
              <a:rPr lang="en-US" sz="1400" dirty="0" err="1"/>
              <a:t>Lebouche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S. Shafran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B. Trottier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France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L. </a:t>
            </a:r>
            <a:r>
              <a:rPr lang="en-US" sz="1400" dirty="0" err="1"/>
              <a:t>Cotte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P-M. Girard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J-M. Molina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</a:t>
            </a:r>
            <a:r>
              <a:rPr lang="en-US" sz="1400" dirty="0" err="1"/>
              <a:t>Morlat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 </a:t>
            </a:r>
            <a:r>
              <a:rPr lang="en-US" sz="1400" dirty="0" err="1"/>
              <a:t>Pialoux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Pugliese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</a:t>
            </a:r>
            <a:r>
              <a:rPr lang="en-US" sz="1400" dirty="0" err="1"/>
              <a:t>Reynes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Y. </a:t>
            </a:r>
            <a:r>
              <a:rPr lang="en-US" sz="1400" dirty="0" err="1"/>
              <a:t>Yazdanpanah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Germany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K. </a:t>
            </a:r>
            <a:r>
              <a:rPr lang="en-US" sz="1400" dirty="0" err="1"/>
              <a:t>Arasteh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</a:t>
            </a:r>
            <a:r>
              <a:rPr lang="en-US" sz="1400" dirty="0" err="1"/>
              <a:t>Baumgarten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 Bickel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O. Degen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S. </a:t>
            </a:r>
            <a:r>
              <a:rPr lang="en-US" sz="1400" dirty="0" err="1"/>
              <a:t>Esser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Lehmann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J.K. </a:t>
            </a:r>
            <a:r>
              <a:rPr lang="en-US" sz="1400" dirty="0" err="1"/>
              <a:t>Rockstroh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H-J </a:t>
            </a:r>
            <a:r>
              <a:rPr lang="en-US" sz="1400" dirty="0" err="1"/>
              <a:t>Stellbrink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Stephan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/>
              <a:t>United States 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Adams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H. Albrecht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Benson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 </a:t>
            </a:r>
            <a:r>
              <a:rPr lang="en-US" sz="1400" dirty="0" err="1"/>
              <a:t>Berhe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Brinson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T. Campbell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Colson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Cook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D.R. </a:t>
            </a:r>
            <a:r>
              <a:rPr lang="en-US" sz="1400" dirty="0" err="1"/>
              <a:t>Coulston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 E. Crofoot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F.A. Cruickshank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E. DeJesus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Dietz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H. Edelstein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R. Elion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 .</a:t>
            </a:r>
            <a:r>
              <a:rPr lang="en-US" sz="1400" dirty="0" err="1"/>
              <a:t>Flamm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E. Gallant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C. </a:t>
            </a:r>
            <a:r>
              <a:rPr lang="en-US" sz="1400" dirty="0" err="1"/>
              <a:t>Gathe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 Goldstein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R. Grossberg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 Hagins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C.B. Hare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K. Henry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 </a:t>
            </a:r>
            <a:r>
              <a:rPr lang="en-US" sz="1400" dirty="0" err="1"/>
              <a:t>Iandiorio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 </a:t>
            </a:r>
            <a:r>
              <a:rPr lang="en-US" sz="1400" dirty="0" err="1"/>
              <a:t>Jayaweera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 Klein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LaMarca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N. Lin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Luetkemeyer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C.T. Martorell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Mayer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P. McGowan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 McKellar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E. Meissner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Mills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J.O. Morales-Ramirez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Newman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 </a:t>
            </a:r>
            <a:r>
              <a:rPr lang="en-US" sz="1400" dirty="0" err="1"/>
              <a:t>Oguchi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O. </a:t>
            </a:r>
            <a:r>
              <a:rPr lang="en-US" sz="1400" dirty="0" err="1"/>
              <a:t>Osiyemi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</a:t>
            </a:r>
            <a:r>
              <a:rPr lang="en-US" sz="1400" dirty="0" err="1"/>
              <a:t>Peyrani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 </a:t>
            </a:r>
            <a:r>
              <a:rPr lang="en-US" sz="1400" dirty="0" err="1"/>
              <a:t>Pierone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R. Pollard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D.J. </a:t>
            </a:r>
            <a:r>
              <a:rPr lang="en-US" sz="1400" dirty="0" err="1"/>
              <a:t>Prelutsky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M.N. Ramgopal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F. </a:t>
            </a:r>
            <a:r>
              <a:rPr lang="en-US" sz="1400" dirty="0" err="1"/>
              <a:t>Rhame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G.J. Richmond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Roberts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P.J. </a:t>
            </a:r>
            <a:r>
              <a:rPr lang="en-US" sz="1400" dirty="0" err="1"/>
              <a:t>Ruane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J.L. Santana-Bagur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L. Santiago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P.E. Sax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S. Schrader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Scribner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G.E. Sepulveda-</a:t>
            </a:r>
            <a:r>
              <a:rPr lang="en-US" sz="1400" dirty="0" err="1"/>
              <a:t>Arzola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P. </a:t>
            </a:r>
            <a:r>
              <a:rPr lang="en-US" sz="1400" dirty="0" err="1"/>
              <a:t>Shalit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C. M. </a:t>
            </a:r>
            <a:r>
              <a:rPr lang="en-US" sz="1400" dirty="0" err="1"/>
              <a:t>Shikuma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 Slim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M.S. Somero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 Stein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J.L. Stephens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M.A. Thompson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T. Treadwell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T. </a:t>
            </a:r>
            <a:r>
              <a:rPr lang="en-US" sz="1400" dirty="0" err="1"/>
              <a:t>Vanig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/>
              <a:t>G.Voskuhl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B.H. Wade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D.J. Ward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 Wilkin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D.A. Wohl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M. </a:t>
            </a:r>
            <a:r>
              <a:rPr lang="en-US" sz="1400" dirty="0" err="1"/>
              <a:t>Wohlfeiler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K. Workowski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A.K. </a:t>
            </a:r>
            <a:r>
              <a:rPr lang="en-US" sz="1400" dirty="0" err="1"/>
              <a:t>Wurapa</a:t>
            </a:r>
            <a:r>
              <a:rPr lang="en-US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B.G. Yangco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0CEE61-2266-4939-8729-E930C595B7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F5D8E-1F76-4D4F-8624-4F233A4E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EB0ADBB-351D-2E4C-B65D-9EAB1BF3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Disclosures and Acknowledgments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73A6E-44DA-C443-AF59-B282B202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Dr. Sax has research grants paid to his institution from Gilead and </a:t>
            </a:r>
            <a:br>
              <a:rPr lang="en-US" dirty="0"/>
            </a:br>
            <a:r>
              <a:rPr lang="en-US" dirty="0" err="1"/>
              <a:t>ViiV</a:t>
            </a:r>
            <a:r>
              <a:rPr lang="en-US" dirty="0"/>
              <a:t>-GlaxoSmithKline, and consulting fees from Gilead, Janssen, Merck, and </a:t>
            </a:r>
            <a:r>
              <a:rPr lang="en-US" dirty="0" err="1"/>
              <a:t>ViiV</a:t>
            </a:r>
            <a:r>
              <a:rPr lang="en-US" dirty="0"/>
              <a:t>-GlaxoSmithKline.</a:t>
            </a:r>
          </a:p>
          <a:p>
            <a:pPr marL="0" indent="0" algn="ctr">
              <a:buNone/>
            </a:pPr>
            <a:endParaRPr lang="en-US" altLang="en-US" b="1" dirty="0">
              <a:solidFill>
                <a:srgbClr val="0972C9"/>
              </a:solidFill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0972C9"/>
                </a:solidFill>
              </a:rPr>
              <a:t>This study was funded by Gilead Sciences, Inc.</a:t>
            </a:r>
          </a:p>
          <a:p>
            <a:pPr marL="0" indent="0">
              <a:buNone/>
            </a:pPr>
            <a:endParaRPr lang="en-US" b="1" dirty="0">
              <a:solidFill>
                <a:srgbClr val="0972C9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972C9"/>
                </a:solidFill>
              </a:rPr>
              <a:t>We thank the participants and their families.</a:t>
            </a:r>
          </a:p>
          <a:p>
            <a:pPr marL="0" indent="0" algn="ctr">
              <a:buNone/>
            </a:pPr>
            <a:endParaRPr lang="en-US" altLang="en-US" b="1" dirty="0">
              <a:solidFill>
                <a:srgbClr val="0972C9"/>
              </a:solidFill>
            </a:endParaRP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0497D0-943C-4E70-8B3E-6CCFAD297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6" name="Text Placeholder 4">
            <a:extLst>
              <a:ext uri="{FF2B5EF4-FFF2-40B4-BE49-F238E27FC236}">
                <a16:creationId xmlns:a16="http://schemas.microsoft.com/office/drawing/2014/main" id="{4E7B466A-BBD3-F649-ACAC-93E7242D08CA}"/>
              </a:ext>
            </a:extLst>
          </p:cNvPr>
          <p:cNvSpPr txBox="1">
            <a:spLocks/>
          </p:cNvSpPr>
          <p:nvPr/>
        </p:nvSpPr>
        <p:spPr bwMode="auto">
          <a:xfrm>
            <a:off x="1862138" y="153988"/>
            <a:ext cx="8229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8DB68-891D-442A-A1CB-16B0B8C1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3AE7AC-E754-4DEA-BF66-63C057A7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8ACF67E-F163-4877-A516-9BE524DF22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DTG, dolutegravir; HBV, hepatitis B virus; INSTI, integrase strand transfer inhibitor; NRTI, nucleoside reverse transcriptase inhibitor.</a:t>
            </a:r>
          </a:p>
          <a:p>
            <a:r>
              <a:rPr lang="en-US" dirty="0"/>
              <a:t>1. USDHHS Guidelines for Use of ARV Agents in Adults and Adolescents with HIV 2018 October; 2. EACS Guidelines Version 9.1 2018 October; 3. </a:t>
            </a:r>
            <a:r>
              <a:rPr lang="en-US" dirty="0" err="1"/>
              <a:t>Saag</a:t>
            </a:r>
            <a:r>
              <a:rPr lang="en-US" dirty="0"/>
              <a:t> MS, et al. JAMA 2018;320:379-96; 4. </a:t>
            </a:r>
            <a:r>
              <a:rPr lang="en-US" dirty="0" err="1"/>
              <a:t>Andreatta</a:t>
            </a:r>
            <a:r>
              <a:rPr lang="en-US" dirty="0"/>
              <a:t> K, et al. CROI 2019, </a:t>
            </a:r>
            <a:r>
              <a:rPr lang="en-US" dirty="0" err="1"/>
              <a:t>abstr</a:t>
            </a:r>
            <a:r>
              <a:rPr lang="en-US" dirty="0"/>
              <a:t> 506.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246DA-B2A5-496F-85E6-785FCAD0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495BDA76-45EA-4C0E-ADF5-43F9E796D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07854"/>
            <a:ext cx="10566400" cy="46291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000" dirty="0"/>
              <a:t>HIV treatment guidelines increasingly focus on INSTI-based regimens due to their favorable efficacy, safety and tolerability 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Bictegravir, an INSTI with a high resistance barrier, is co-formulated with emtricitabine and tenofovir alafenamide (B/F/TAF) to provide a one-pill, once-daily regimen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B/F/TAF and DTG + F/TAF are both guidelines-recommended initial regimens</a:t>
            </a:r>
            <a:r>
              <a:rPr lang="en-US" altLang="en-US" sz="2000" baseline="30000" dirty="0"/>
              <a:t>1-3</a:t>
            </a:r>
            <a:r>
              <a:rPr lang="en-US" altLang="en-US" sz="2000" dirty="0"/>
              <a:t> and can be used in HIV and HBV coinfection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Unrecognized </a:t>
            </a:r>
            <a:r>
              <a:rPr lang="en-US" altLang="en-US" sz="2000" dirty="0" smtClean="0"/>
              <a:t>resistance mutations may be present even among </a:t>
            </a:r>
            <a:r>
              <a:rPr lang="en-US" altLang="en-US" sz="2000" dirty="0" err="1" smtClean="0"/>
              <a:t>virologically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suppressed </a:t>
            </a:r>
            <a:r>
              <a:rPr lang="en-US" altLang="en-US" sz="2000" dirty="0" smtClean="0"/>
              <a:t>patients</a:t>
            </a:r>
            <a:r>
              <a:rPr lang="en-US" altLang="en-US" sz="2000" baseline="30000" dirty="0" smtClean="0"/>
              <a:t>4</a:t>
            </a:r>
            <a:endParaRPr lang="en-US" altLang="en-US" sz="1800" baseline="30000" dirty="0"/>
          </a:p>
          <a:p>
            <a:pPr>
              <a:spcAft>
                <a:spcPts val="600"/>
              </a:spcAft>
            </a:pPr>
            <a:r>
              <a:rPr lang="en-US" altLang="en-US" sz="2000" dirty="0"/>
              <a:t>Switching to B/F/TAF in </a:t>
            </a:r>
            <a:r>
              <a:rPr lang="en-US" altLang="en-US" sz="2000" dirty="0" err="1"/>
              <a:t>virologically</a:t>
            </a:r>
            <a:r>
              <a:rPr lang="en-US" altLang="en-US" sz="2000" dirty="0"/>
              <a:t> suppressed patients with </a:t>
            </a:r>
            <a:r>
              <a:rPr lang="en-US" altLang="en-US" sz="2000" dirty="0" smtClean="0"/>
              <a:t>a history of treatment failure and/or known </a:t>
            </a:r>
            <a:r>
              <a:rPr lang="en-US" altLang="en-US" sz="2000" dirty="0"/>
              <a:t>or suspected </a:t>
            </a:r>
            <a:r>
              <a:rPr lang="en-US" altLang="en-US" sz="2000" dirty="0" smtClean="0"/>
              <a:t>pre-existing </a:t>
            </a:r>
            <a:r>
              <a:rPr lang="en-US" altLang="en-US" sz="2000" dirty="0"/>
              <a:t>NRTI drug resistance has not been </a:t>
            </a:r>
            <a:r>
              <a:rPr lang="en-US" altLang="en-US" sz="2000" dirty="0" smtClean="0"/>
              <a:t>prospectively investigated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791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Study Design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1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0C2D55-5D18-4310-8E52-F85753BF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4091666"/>
            <a:ext cx="10565728" cy="1947848"/>
          </a:xfrm>
        </p:spPr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1800" dirty="0"/>
              <a:t>Phase 3, randomized, double-blind, active-controlled study </a:t>
            </a:r>
          </a:p>
          <a:p>
            <a:pPr defTabSz="914400">
              <a:spcBef>
                <a:spcPts val="600"/>
              </a:spcBef>
            </a:pPr>
            <a:r>
              <a:rPr lang="en-US" altLang="en-US" sz="1800" dirty="0"/>
              <a:t>Documented or suspected NRTI, NNRTI and PI resistance permitted</a:t>
            </a:r>
          </a:p>
          <a:p>
            <a:pPr lvl="1" defTabSz="914400">
              <a:spcBef>
                <a:spcPts val="600"/>
              </a:spcBef>
            </a:pPr>
            <a:r>
              <a:rPr lang="en-US" altLang="en-US" sz="1600" dirty="0"/>
              <a:t>Randomization stratified by known or suspected NRTI resistance category at baseline</a:t>
            </a:r>
          </a:p>
          <a:p>
            <a:pPr lvl="2" defTabSz="914400"/>
            <a:r>
              <a:rPr lang="en-US" altLang="en-US" sz="1400" dirty="0"/>
              <a:t>1) K65R or </a:t>
            </a:r>
            <a:r>
              <a:rPr lang="en-US" sz="1400" dirty="0"/>
              <a:t>≥</a:t>
            </a:r>
            <a:r>
              <a:rPr lang="en-US" altLang="en-US" sz="1400" dirty="0"/>
              <a:t>3 TAMS;  2) other NRTI mutations;  3) no known NRTI resistance</a:t>
            </a:r>
            <a:endParaRPr lang="en-US" altLang="en-US" dirty="0"/>
          </a:p>
          <a:p>
            <a:pPr defTabSz="914400">
              <a:spcBef>
                <a:spcPts val="600"/>
              </a:spcBef>
            </a:pPr>
            <a:r>
              <a:rPr lang="en-US" altLang="en-US" sz="1800" b="1" dirty="0"/>
              <a:t>Primary endpoint: proportion with HIV-1 RNA ≥50 c/mL at Week 48</a:t>
            </a:r>
          </a:p>
          <a:p>
            <a:pPr lvl="1" defTabSz="914400">
              <a:spcBef>
                <a:spcPts val="600"/>
              </a:spcBef>
            </a:pPr>
            <a:r>
              <a:rPr lang="en-US" altLang="en-US" sz="1600" dirty="0"/>
              <a:t>Noninferiority margin of 4% based on FDA snapshot algorithm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2836B-E730-47A1-9FD9-A71407783E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316228"/>
            <a:ext cx="10565726" cy="389372"/>
          </a:xfrm>
        </p:spPr>
        <p:txBody>
          <a:bodyPr/>
          <a:lstStyle/>
          <a:p>
            <a:r>
              <a:rPr lang="en-US" dirty="0"/>
              <a:t>*3 months in participants with no known NRTI resistance mutations, 6 months in participants with known or suspected NRTI resistance.</a:t>
            </a:r>
          </a:p>
          <a:p>
            <a:r>
              <a:rPr lang="en-US" dirty="0"/>
              <a:t>c, copies; </a:t>
            </a:r>
            <a:r>
              <a:rPr lang="en-US" dirty="0" err="1"/>
              <a:t>eGFR</a:t>
            </a:r>
            <a:r>
              <a:rPr lang="en-US" baseline="-25000" dirty="0" err="1"/>
              <a:t>CG</a:t>
            </a:r>
            <a:r>
              <a:rPr lang="en-US" dirty="0"/>
              <a:t>, estimated glomerular filtration rate by Cockcroft-Gault equation; NNRTI, nonnucleoside reverse transcriptase inhibitor; PI, protease inhibitor; TAM, thymidine analogue mutation; TDF, tenofovir disoproxil fumarate.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32A7FB5-1165-488D-89F3-EAA86A87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7" name="Freeform 66"/>
          <p:cNvSpPr>
            <a:spLocks/>
          </p:cNvSpPr>
          <p:nvPr/>
        </p:nvSpPr>
        <p:spPr bwMode="auto">
          <a:xfrm rot="5400000">
            <a:off x="5303861" y="2708552"/>
            <a:ext cx="976407" cy="78475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400" kern="0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6"/>
          <p:cNvCxnSpPr>
            <a:cxnSpLocks noChangeShapeType="1"/>
          </p:cNvCxnSpPr>
          <p:nvPr/>
        </p:nvCxnSpPr>
        <p:spPr bwMode="auto">
          <a:xfrm>
            <a:off x="4606116" y="3100927"/>
            <a:ext cx="793989" cy="0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296187" y="1617837"/>
            <a:ext cx="1241088" cy="31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kern="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ea typeface="MS PGothic" pitchFamily="34" charset="-128"/>
              </a:rPr>
              <a:t>Week 0</a:t>
            </a:r>
          </a:p>
        </p:txBody>
      </p:sp>
      <p:sp>
        <p:nvSpPr>
          <p:cNvPr id="30" name="Freeform 66"/>
          <p:cNvSpPr>
            <a:spLocks/>
          </p:cNvSpPr>
          <p:nvPr/>
        </p:nvSpPr>
        <p:spPr bwMode="auto">
          <a:xfrm>
            <a:off x="6161527" y="1937836"/>
            <a:ext cx="4343809" cy="114871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400" kern="0" dirty="0">
              <a:solidFill>
                <a:prstClr val="black"/>
              </a:solidFill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0307032" y="1628418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</a:rPr>
              <a:t>48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810628" y="2179848"/>
            <a:ext cx="3878001" cy="1828097"/>
          </a:xfrm>
          <a:prstGeom prst="rect">
            <a:avLst/>
          </a:prstGeom>
          <a:solidFill>
            <a:srgbClr val="E2E2E2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marL="60325" algn="ctr">
              <a:spcAft>
                <a:spcPts val="600"/>
              </a:spcAft>
              <a:defRPr/>
            </a:pPr>
            <a:r>
              <a:rPr lang="en-US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Adults with HIV </a:t>
            </a:r>
            <a: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on DTG + F/TAF</a:t>
            </a:r>
            <a:b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or DTG + F/TDF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HIV-1 RNA &lt;50 c/mL for ≥3 or 6 </a:t>
            </a:r>
            <a:r>
              <a:rPr lang="en-US" altLang="en-US" sz="1400" kern="0" dirty="0" err="1">
                <a:solidFill>
                  <a:prstClr val="black"/>
                </a:solidFill>
              </a:rPr>
              <a:t>mo</a:t>
            </a:r>
            <a:r>
              <a:rPr lang="en-US" altLang="en-US" sz="1400" kern="0" dirty="0">
                <a:solidFill>
                  <a:prstClr val="black"/>
                </a:solidFill>
              </a:rPr>
              <a:t>* 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 err="1">
                <a:solidFill>
                  <a:prstClr val="black"/>
                </a:solidFill>
              </a:rPr>
              <a:t>eGFR</a:t>
            </a:r>
            <a:r>
              <a:rPr lang="en-US" altLang="en-US" sz="1400" kern="0" baseline="-25000" dirty="0" err="1">
                <a:solidFill>
                  <a:prstClr val="black"/>
                </a:solidFill>
              </a:rPr>
              <a:t>CG</a:t>
            </a:r>
            <a:r>
              <a:rPr lang="en-US" altLang="en-US" sz="1400" kern="0" dirty="0">
                <a:solidFill>
                  <a:prstClr val="black"/>
                </a:solidFill>
              </a:rPr>
              <a:t> ≥30 mL/min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No known INSTI resistance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No prior </a:t>
            </a:r>
            <a:r>
              <a:rPr lang="en-US" altLang="en-US" sz="1400" kern="0" dirty="0" err="1">
                <a:solidFill>
                  <a:prstClr val="black"/>
                </a:solidFill>
              </a:rPr>
              <a:t>virologic</a:t>
            </a:r>
            <a:r>
              <a:rPr lang="en-US" altLang="en-US" sz="1400" kern="0" dirty="0">
                <a:solidFill>
                  <a:prstClr val="black"/>
                </a:solidFill>
              </a:rPr>
              <a:t> failure on INSTI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61527" y="2611982"/>
            <a:ext cx="4341900" cy="425025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algn="ctr">
              <a:buSzPct val="120000"/>
              <a:defRPr/>
            </a:pPr>
            <a:r>
              <a:rPr lang="en-US" sz="1800" b="1" kern="0" dirty="0">
                <a:solidFill>
                  <a:prstClr val="black"/>
                </a:solidFill>
                <a:ea typeface="MS Mincho" pitchFamily="49" charset="-128"/>
                <a:cs typeface="Arial" pitchFamily="34" charset="0"/>
              </a:rPr>
              <a:t>DTG + F/TAF placebo qd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161527" y="2183859"/>
            <a:ext cx="4341900" cy="425025"/>
          </a:xfrm>
          <a:prstGeom prst="rect">
            <a:avLst/>
          </a:prstGeom>
          <a:solidFill>
            <a:srgbClr val="00C0A0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algn="ctr">
              <a:spcBef>
                <a:spcPct val="20000"/>
              </a:spcBef>
              <a:buClr>
                <a:srgbClr val="990000"/>
              </a:buClr>
              <a:buSzPct val="120000"/>
              <a:defRPr/>
            </a:pPr>
            <a:r>
              <a:rPr lang="en-US" sz="18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B/F/TAF qd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161527" y="3590943"/>
            <a:ext cx="4341900" cy="425024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algn="ctr">
              <a:buSzPct val="120000"/>
              <a:defRPr/>
            </a:pPr>
            <a:r>
              <a:rPr lang="en-US" sz="1800" b="1" kern="0" dirty="0">
                <a:solidFill>
                  <a:prstClr val="black"/>
                </a:solidFill>
                <a:ea typeface="MS Mincho" pitchFamily="49" charset="-128"/>
                <a:cs typeface="Arial" pitchFamily="34" charset="0"/>
              </a:rPr>
              <a:t>B/F/TAF Placebo qd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161527" y="3165919"/>
            <a:ext cx="4341900" cy="4250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 algn="ctr">
              <a:buSzPct val="120000"/>
              <a:defRPr/>
            </a:pPr>
            <a:r>
              <a:rPr lang="en-US" sz="18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DTG + F/TAF qd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5416365" y="2280566"/>
            <a:ext cx="69602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kern="0" dirty="0">
                <a:solidFill>
                  <a:prstClr val="black"/>
                </a:solidFill>
                <a:cs typeface="Arial" panose="020B0604020202020204" pitchFamily="34" charset="0"/>
              </a:rPr>
              <a:t>n=284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5416365" y="3582170"/>
            <a:ext cx="69602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kern="0" dirty="0">
                <a:solidFill>
                  <a:prstClr val="black"/>
                </a:solidFill>
                <a:cs typeface="Arial" panose="020B0604020202020204" pitchFamily="34" charset="0"/>
              </a:rPr>
              <a:t>n=281</a:t>
            </a:r>
          </a:p>
        </p:txBody>
      </p:sp>
      <p:sp>
        <p:nvSpPr>
          <p:cNvPr id="40" name="Isosceles Triangle 39"/>
          <p:cNvSpPr/>
          <p:nvPr/>
        </p:nvSpPr>
        <p:spPr bwMode="auto">
          <a:xfrm flipV="1">
            <a:off x="10388965" y="1504734"/>
            <a:ext cx="219576" cy="173948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9659420" y="1223504"/>
            <a:ext cx="167866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kern="0" dirty="0">
                <a:solidFill>
                  <a:prstClr val="black"/>
                </a:solidFill>
              </a:rPr>
              <a:t>Primary Endpoint</a:t>
            </a:r>
            <a:endParaRPr lang="en-GB" sz="1400" b="1" kern="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16811" y="3086464"/>
            <a:ext cx="4429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kern="0" dirty="0">
                <a:solidFill>
                  <a:prstClr val="black"/>
                </a:solidFill>
                <a:cs typeface="Arial" panose="020B0604020202020204" pitchFamily="34" charset="0"/>
              </a:rPr>
              <a:t>1:1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9932" y="2812461"/>
            <a:ext cx="5766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/>
              <a:t>N=565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8527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1">
            <a:extLst>
              <a:ext uri="{FF2B5EF4-FFF2-40B4-BE49-F238E27FC236}">
                <a16:creationId xmlns:a16="http://schemas.microsoft.com/office/drawing/2014/main" id="{B2E4CE8C-CCCB-45C3-9B91-04ED233E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Participant Disposition From Baseline to Week 48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1800" dirty="0"/>
          </a:p>
        </p:txBody>
      </p:sp>
      <p:sp>
        <p:nvSpPr>
          <p:cNvPr id="20486" name="Text Placeholder 25">
            <a:extLst>
              <a:ext uri="{FF2B5EF4-FFF2-40B4-BE49-F238E27FC236}">
                <a16:creationId xmlns:a16="http://schemas.microsoft.com/office/drawing/2014/main" id="{A933AE4A-F74A-4764-8D64-32901749CC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altLang="en-US" dirty="0"/>
              <a:t>*Lost to follow-up (n=5), withdrew consent (n=11), investigator’s discretion (n=2), enrollment closed (n=1), other reasons (n=3).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AE, adverse event; D/C, discontinuation.</a:t>
            </a:r>
            <a:endParaRPr lang="en-GB" altLang="en-US" dirty="0"/>
          </a:p>
        </p:txBody>
      </p:sp>
      <p:sp>
        <p:nvSpPr>
          <p:cNvPr id="20500" name="Text Placeholder 4">
            <a:extLst>
              <a:ext uri="{FF2B5EF4-FFF2-40B4-BE49-F238E27FC236}">
                <a16:creationId xmlns:a16="http://schemas.microsoft.com/office/drawing/2014/main" id="{F645F239-26AB-42C0-9BAD-6D464CC60C62}"/>
              </a:ext>
            </a:extLst>
          </p:cNvPr>
          <p:cNvSpPr txBox="1">
            <a:spLocks/>
          </p:cNvSpPr>
          <p:nvPr/>
        </p:nvSpPr>
        <p:spPr bwMode="auto">
          <a:xfrm>
            <a:off x="1862138" y="153988"/>
            <a:ext cx="8229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cxnSp>
        <p:nvCxnSpPr>
          <p:cNvPr id="54" name="Straight Connector 13">
            <a:extLst>
              <a:ext uri="{FF2B5EF4-FFF2-40B4-BE49-F238E27FC236}">
                <a16:creationId xmlns:a16="http://schemas.microsoft.com/office/drawing/2014/main" id="{B9E23777-2D28-4572-96D9-51A846661B9B}"/>
              </a:ext>
            </a:extLst>
          </p:cNvPr>
          <p:cNvCxnSpPr>
            <a:cxnSpLocks/>
          </p:cNvCxnSpPr>
          <p:nvPr/>
        </p:nvCxnSpPr>
        <p:spPr bwMode="auto">
          <a:xfrm>
            <a:off x="3331139" y="3075264"/>
            <a:ext cx="0" cy="264426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13">
            <a:extLst>
              <a:ext uri="{FF2B5EF4-FFF2-40B4-BE49-F238E27FC236}">
                <a16:creationId xmlns:a16="http://schemas.microsoft.com/office/drawing/2014/main" id="{A7B5CAA4-366B-4630-A401-265DE2DE25CA}"/>
              </a:ext>
            </a:extLst>
          </p:cNvPr>
          <p:cNvCxnSpPr>
            <a:cxnSpLocks/>
          </p:cNvCxnSpPr>
          <p:nvPr/>
        </p:nvCxnSpPr>
        <p:spPr bwMode="auto">
          <a:xfrm>
            <a:off x="7922189" y="3067326"/>
            <a:ext cx="0" cy="265220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58C18DF-A4AE-4056-A2CB-BBDCDD44D086}"/>
              </a:ext>
            </a:extLst>
          </p:cNvPr>
          <p:cNvSpPr/>
          <p:nvPr/>
        </p:nvSpPr>
        <p:spPr bwMode="auto">
          <a:xfrm>
            <a:off x="4542400" y="1990263"/>
            <a:ext cx="2170112" cy="339725"/>
          </a:xfrm>
          <a:prstGeom prst="rect">
            <a:avLst/>
          </a:prstGeom>
          <a:solidFill>
            <a:srgbClr val="E2E2E2">
              <a:lumMod val="75000"/>
            </a:srgbClr>
          </a:solidFill>
          <a:ln w="12700" cap="flat" cmpd="sng" algn="ctr">
            <a:noFill/>
            <a:prstDash val="solid"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Randomized, n=567</a:t>
            </a:r>
          </a:p>
        </p:txBody>
      </p:sp>
      <p:cxnSp>
        <p:nvCxnSpPr>
          <p:cNvPr id="57" name="Straight Connector 13">
            <a:extLst>
              <a:ext uri="{FF2B5EF4-FFF2-40B4-BE49-F238E27FC236}">
                <a16:creationId xmlns:a16="http://schemas.microsoft.com/office/drawing/2014/main" id="{10F2A7A7-31BE-45EA-814E-DEC4E6F5A3DC}"/>
              </a:ext>
            </a:extLst>
          </p:cNvPr>
          <p:cNvCxnSpPr>
            <a:cxnSpLocks/>
            <a:stCxn id="56" idx="2"/>
            <a:endCxn id="62" idx="0"/>
          </p:cNvCxnSpPr>
          <p:nvPr/>
        </p:nvCxnSpPr>
        <p:spPr bwMode="auto">
          <a:xfrm rot="5400000">
            <a:off x="4289790" y="1371338"/>
            <a:ext cx="379016" cy="2296317"/>
          </a:xfrm>
          <a:prstGeom prst="bentConnector3">
            <a:avLst>
              <a:gd name="adj1" fmla="val 32389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8">
            <a:extLst>
              <a:ext uri="{FF2B5EF4-FFF2-40B4-BE49-F238E27FC236}">
                <a16:creationId xmlns:a16="http://schemas.microsoft.com/office/drawing/2014/main" id="{1AA6BD18-6F11-46D0-97A7-9722186EA368}"/>
              </a:ext>
            </a:extLst>
          </p:cNvPr>
          <p:cNvCxnSpPr>
            <a:cxnSpLocks/>
            <a:stCxn id="59" idx="2"/>
            <a:endCxn id="56" idx="0"/>
          </p:cNvCxnSpPr>
          <p:nvPr/>
        </p:nvCxnSpPr>
        <p:spPr bwMode="auto">
          <a:xfrm>
            <a:off x="5627456" y="1611247"/>
            <a:ext cx="0" cy="379016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0DA8A7A-6689-4DA7-B87A-D94FE9A36121}"/>
              </a:ext>
            </a:extLst>
          </p:cNvPr>
          <p:cNvSpPr/>
          <p:nvPr/>
        </p:nvSpPr>
        <p:spPr bwMode="auto">
          <a:xfrm>
            <a:off x="4542400" y="1273110"/>
            <a:ext cx="2170112" cy="338137"/>
          </a:xfrm>
          <a:prstGeom prst="rect">
            <a:avLst/>
          </a:prstGeom>
          <a:solidFill>
            <a:srgbClr val="E2E2E2"/>
          </a:solidFill>
          <a:ln w="12700" cap="flat" cmpd="sng" algn="ctr">
            <a:solidFill>
              <a:srgbClr val="E2E2E2"/>
            </a:solidFill>
            <a:prstDash val="solid"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Screened, n=633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491C57-56A3-40C2-B1DD-F90F4DFC80B5}"/>
              </a:ext>
            </a:extLst>
          </p:cNvPr>
          <p:cNvSpPr/>
          <p:nvPr/>
        </p:nvSpPr>
        <p:spPr bwMode="auto">
          <a:xfrm>
            <a:off x="8250009" y="1285452"/>
            <a:ext cx="1902934" cy="457200"/>
          </a:xfrm>
          <a:prstGeom prst="rect">
            <a:avLst/>
          </a:prstGeom>
          <a:solidFill>
            <a:srgbClr val="E2E2E2"/>
          </a:solidFill>
          <a:ln w="12700" cap="flat" cmpd="sng" algn="ctr">
            <a:solidFill>
              <a:srgbClr val="E2E2E2"/>
            </a:solidFill>
            <a:prstDash val="solid"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Screen failures, n=44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51B4E8-E208-4513-96DE-48F01E4923BF}"/>
              </a:ext>
            </a:extLst>
          </p:cNvPr>
          <p:cNvSpPr/>
          <p:nvPr/>
        </p:nvSpPr>
        <p:spPr bwMode="auto">
          <a:xfrm>
            <a:off x="8250009" y="1776893"/>
            <a:ext cx="1902934" cy="461665"/>
          </a:xfrm>
          <a:prstGeom prst="rect">
            <a:avLst/>
          </a:prstGeom>
          <a:solidFill>
            <a:srgbClr val="E2E2E2"/>
          </a:solidFill>
          <a:ln w="12700" cap="flat" cmpd="sng" algn="ctr">
            <a:solidFill>
              <a:srgbClr val="E2E2E2"/>
            </a:solidFill>
            <a:prstDash val="solid"/>
          </a:ln>
          <a:effectLst/>
        </p:spPr>
        <p:txBody>
          <a:bodyPr wrap="square"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Met eligibility criteria but not randomized, n=22*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2C31090-27F8-463F-9F2A-AC06E7C04536}"/>
              </a:ext>
            </a:extLst>
          </p:cNvPr>
          <p:cNvSpPr/>
          <p:nvPr/>
        </p:nvSpPr>
        <p:spPr bwMode="auto">
          <a:xfrm>
            <a:off x="2351651" y="2709004"/>
            <a:ext cx="1958975" cy="52120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36576" bIns="0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B/F/TAF</a:t>
            </a:r>
          </a:p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n=284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46F4A31-36BB-4A97-9607-ECB66031B472}"/>
              </a:ext>
            </a:extLst>
          </p:cNvPr>
          <p:cNvSpPr/>
          <p:nvPr/>
        </p:nvSpPr>
        <p:spPr bwMode="auto">
          <a:xfrm>
            <a:off x="6942701" y="2709004"/>
            <a:ext cx="1958975" cy="5212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tIns="36576" bIns="0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DTG + F/TAF</a:t>
            </a:r>
          </a:p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n=281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04EC63F-3CFE-4656-A482-7D31421DD4C3}"/>
              </a:ext>
            </a:extLst>
          </p:cNvPr>
          <p:cNvSpPr/>
          <p:nvPr/>
        </p:nvSpPr>
        <p:spPr bwMode="auto">
          <a:xfrm>
            <a:off x="2351651" y="5724293"/>
            <a:ext cx="1958975" cy="521208"/>
          </a:xfrm>
          <a:prstGeom prst="rect">
            <a:avLst/>
          </a:prstGeom>
          <a:solidFill>
            <a:srgbClr val="00C0A0"/>
          </a:solidFill>
          <a:ln w="12700" cap="flat" cmpd="sng" algn="ctr">
            <a:noFill/>
            <a:prstDash val="solid"/>
          </a:ln>
          <a:effectLst/>
        </p:spPr>
        <p:txBody>
          <a:bodyPr tIns="36576" bIns="0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Still on treatment</a:t>
            </a:r>
          </a:p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n=261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5A10BCB-8877-4B47-A59B-177019AD1C4A}"/>
              </a:ext>
            </a:extLst>
          </p:cNvPr>
          <p:cNvSpPr/>
          <p:nvPr/>
        </p:nvSpPr>
        <p:spPr bwMode="auto">
          <a:xfrm>
            <a:off x="6942701" y="5732231"/>
            <a:ext cx="1958975" cy="5212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tIns="36576" bIns="0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Still on treatment</a:t>
            </a:r>
          </a:p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n=252</a:t>
            </a:r>
          </a:p>
        </p:txBody>
      </p:sp>
      <p:cxnSp>
        <p:nvCxnSpPr>
          <p:cNvPr id="66" name="Straight Connector 13">
            <a:extLst>
              <a:ext uri="{FF2B5EF4-FFF2-40B4-BE49-F238E27FC236}">
                <a16:creationId xmlns:a16="http://schemas.microsoft.com/office/drawing/2014/main" id="{93DE6476-1CC6-4A58-A606-90F03A027DDF}"/>
              </a:ext>
            </a:extLst>
          </p:cNvPr>
          <p:cNvCxnSpPr>
            <a:cxnSpLocks/>
            <a:stCxn id="56" idx="2"/>
            <a:endCxn id="63" idx="0"/>
          </p:cNvCxnSpPr>
          <p:nvPr/>
        </p:nvCxnSpPr>
        <p:spPr bwMode="auto">
          <a:xfrm rot="16200000" flipH="1">
            <a:off x="6585314" y="1372129"/>
            <a:ext cx="379016" cy="2294733"/>
          </a:xfrm>
          <a:prstGeom prst="bentConnector3">
            <a:avLst>
              <a:gd name="adj1" fmla="val 32389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7" name="Group 19">
            <a:extLst>
              <a:ext uri="{FF2B5EF4-FFF2-40B4-BE49-F238E27FC236}">
                <a16:creationId xmlns:a16="http://schemas.microsoft.com/office/drawing/2014/main" id="{C9DE03F5-F673-4D31-BE3F-53A5B8578222}"/>
              </a:ext>
            </a:extLst>
          </p:cNvPr>
          <p:cNvGrpSpPr>
            <a:grpSpLocks/>
          </p:cNvGrpSpPr>
          <p:nvPr/>
        </p:nvGrpSpPr>
        <p:grpSpPr bwMode="auto">
          <a:xfrm>
            <a:off x="5626661" y="1506432"/>
            <a:ext cx="2623349" cy="502921"/>
            <a:chOff x="5558622" y="1474689"/>
            <a:chExt cx="1521715" cy="838257"/>
          </a:xfrm>
        </p:grpSpPr>
        <p:cxnSp>
          <p:nvCxnSpPr>
            <p:cNvPr id="68" name="Straight Arrow Connector 47">
              <a:extLst>
                <a:ext uri="{FF2B5EF4-FFF2-40B4-BE49-F238E27FC236}">
                  <a16:creationId xmlns:a16="http://schemas.microsoft.com/office/drawing/2014/main" id="{8A791265-032F-438E-BC7E-9A8AB04E0D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558623" y="1474689"/>
              <a:ext cx="1521714" cy="417089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Arrow Connector 47">
              <a:extLst>
                <a:ext uri="{FF2B5EF4-FFF2-40B4-BE49-F238E27FC236}">
                  <a16:creationId xmlns:a16="http://schemas.microsoft.com/office/drawing/2014/main" id="{660749DC-D984-49DB-A6C3-A59972D75A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58622" y="1895857"/>
              <a:ext cx="1521714" cy="417089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0" name="Straight Connector 13">
            <a:extLst>
              <a:ext uri="{FF2B5EF4-FFF2-40B4-BE49-F238E27FC236}">
                <a16:creationId xmlns:a16="http://schemas.microsoft.com/office/drawing/2014/main" id="{D7BD4CBB-9F11-4B52-9A57-EB39F9B7A84A}"/>
              </a:ext>
            </a:extLst>
          </p:cNvPr>
          <p:cNvCxnSpPr>
            <a:cxnSpLocks/>
          </p:cNvCxnSpPr>
          <p:nvPr/>
        </p:nvCxnSpPr>
        <p:spPr bwMode="auto">
          <a:xfrm>
            <a:off x="3331138" y="3438779"/>
            <a:ext cx="403225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5A84FBB1-CDF6-455F-AE7A-A5EC081F17E4}"/>
              </a:ext>
            </a:extLst>
          </p:cNvPr>
          <p:cNvSpPr/>
          <p:nvPr/>
        </p:nvSpPr>
        <p:spPr bwMode="auto">
          <a:xfrm>
            <a:off x="9275216" y="2322143"/>
            <a:ext cx="1365250" cy="461963"/>
          </a:xfrm>
          <a:prstGeom prst="rect">
            <a:avLst/>
          </a:prstGeom>
          <a:solidFill>
            <a:srgbClr val="717074">
              <a:lumMod val="20000"/>
              <a:lumOff val="8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Randomized and not treated, n=2</a:t>
            </a:r>
          </a:p>
        </p:txBody>
      </p:sp>
      <p:cxnSp>
        <p:nvCxnSpPr>
          <p:cNvPr id="73" name="Straight Connector 13">
            <a:extLst>
              <a:ext uri="{FF2B5EF4-FFF2-40B4-BE49-F238E27FC236}">
                <a16:creationId xmlns:a16="http://schemas.microsoft.com/office/drawing/2014/main" id="{91A278F9-215B-4A65-8CAC-2B98A587CD04}"/>
              </a:ext>
            </a:extLst>
          </p:cNvPr>
          <p:cNvCxnSpPr>
            <a:cxnSpLocks/>
          </p:cNvCxnSpPr>
          <p:nvPr/>
        </p:nvCxnSpPr>
        <p:spPr bwMode="auto">
          <a:xfrm flipH="1">
            <a:off x="7922188" y="2537657"/>
            <a:ext cx="1331963" cy="192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4" name="Group 16">
            <a:extLst>
              <a:ext uri="{FF2B5EF4-FFF2-40B4-BE49-F238E27FC236}">
                <a16:creationId xmlns:a16="http://schemas.microsoft.com/office/drawing/2014/main" id="{049C6C63-2825-4AE0-AF98-5ED2FF8BC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77948"/>
              </p:ext>
            </p:extLst>
          </p:nvPr>
        </p:nvGraphicFramePr>
        <p:xfrm>
          <a:off x="3732776" y="3352545"/>
          <a:ext cx="3787775" cy="224941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97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(8%)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 for D/C, n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(10%)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Participant decision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Lost to follow-up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Investigator discretion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violation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Noncompliance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18284" marB="182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F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Lack of efficacy</a:t>
                      </a:r>
                    </a:p>
                  </a:txBody>
                  <a:tcPr marL="0" marR="0" marT="18284" marB="18284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18284" marB="18284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75" name="Straight Connector 13">
            <a:extLst>
              <a:ext uri="{FF2B5EF4-FFF2-40B4-BE49-F238E27FC236}">
                <a16:creationId xmlns:a16="http://schemas.microsoft.com/office/drawing/2014/main" id="{C8E3F865-6BFC-45A3-87F7-5586A83F7532}"/>
              </a:ext>
            </a:extLst>
          </p:cNvPr>
          <p:cNvCxnSpPr>
            <a:cxnSpLocks/>
          </p:cNvCxnSpPr>
          <p:nvPr/>
        </p:nvCxnSpPr>
        <p:spPr bwMode="auto">
          <a:xfrm flipH="1">
            <a:off x="7520551" y="3438779"/>
            <a:ext cx="401637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C0B8D22D-B610-4823-A70A-DB537113D897}"/>
              </a:ext>
            </a:extLst>
          </p:cNvPr>
          <p:cNvSpPr/>
          <p:nvPr/>
        </p:nvSpPr>
        <p:spPr bwMode="auto">
          <a:xfrm>
            <a:off x="4323326" y="2775140"/>
            <a:ext cx="2606675" cy="3889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Randomized and treated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DF239-9999-41A0-A429-D861BF78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Baseline Characteristics</a:t>
            </a:r>
            <a:r>
              <a:rPr lang="en-US" altLang="en-US" dirty="0">
                <a:solidFill>
                  <a:srgbClr val="CC0000"/>
                </a:solidFill>
              </a:rPr>
              <a:t/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IQR, interquartile range.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5296208"/>
              </p:ext>
            </p:extLst>
          </p:nvPr>
        </p:nvGraphicFramePr>
        <p:xfrm>
          <a:off x="1157904" y="1355558"/>
          <a:ext cx="9875520" cy="475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443011625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13" marR="1016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n=284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years (range)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 (22–79)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(20–79)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Male,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Race/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ethnicity,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or African descent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Hispanic/Latino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cell count, cells/µL (IQR)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659 (486, 885)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642 (462, 791)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eGFR</a:t>
                      </a:r>
                      <a:r>
                        <a:rPr kumimoji="0" lang="en-US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mL/min (IQR)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 (79, 114)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(83, 124)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NRTIs at baseline: F/TAF,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BF80FB-64A9-432E-8459-2D2E7EB3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dirty="0"/>
              <a:t>Pre-existing NRTI Resistance Testing and Stratification</a:t>
            </a:r>
            <a:r>
              <a:rPr lang="en-US" altLang="en-US" dirty="0">
                <a:solidFill>
                  <a:srgbClr val="CC0000"/>
                </a:solidFill>
              </a:rPr>
              <a:t/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6841" y="1513251"/>
            <a:ext cx="2272418" cy="830997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prstClr val="black"/>
                </a:solidFill>
                <a:latin typeface="Arial"/>
              </a:rPr>
              <a:t>Historical Genotype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latin typeface="Arial"/>
              </a:rPr>
              <a:t>HIV-1 RNA ≥400 c/mL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/>
              </a:rPr>
              <a:t>50% (285/565)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4895" y="1513251"/>
            <a:ext cx="1794209" cy="104644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 err="1">
                <a:solidFill>
                  <a:prstClr val="black"/>
                </a:solidFill>
                <a:latin typeface="Arial"/>
              </a:rPr>
              <a:t>Proviral</a:t>
            </a:r>
            <a:r>
              <a:rPr lang="en-US" sz="1800" b="1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Arial"/>
              </a:rPr>
              <a:t>DNA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1400" b="1" smtClean="0">
                <a:solidFill>
                  <a:prstClr val="black"/>
                </a:solidFill>
                <a:latin typeface="Arial"/>
              </a:rPr>
              <a:t>GenoSure</a:t>
            </a:r>
            <a:r>
              <a:rPr lang="en-US" sz="1400" b="1" dirty="0" smtClean="0">
                <a:solidFill>
                  <a:prstClr val="black"/>
                </a:solidFill>
                <a:latin typeface="Arial"/>
              </a:rPr>
              <a:t> Archive)</a:t>
            </a:r>
            <a:endParaRPr lang="en-US" sz="1400" b="1" dirty="0">
              <a:solidFill>
                <a:prstClr val="black"/>
              </a:solidFill>
              <a:latin typeface="Arial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latin typeface="Arial"/>
              </a:rPr>
              <a:t>HIV-1 RNA &lt;50 c/mL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/>
              </a:rPr>
              <a:t>69% (391/565)</a:t>
            </a:r>
            <a:endParaRPr lang="en-US" sz="18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6515" y="1747161"/>
            <a:ext cx="222818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</a:rPr>
              <a:t>&amp;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07842" y="1691761"/>
            <a:ext cx="240450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lang="en-US" sz="3200" b="1" dirty="0">
                <a:solidFill>
                  <a:prstClr val="black"/>
                </a:solidFill>
                <a:latin typeface="Arial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704785" y="1513251"/>
            <a:ext cx="2221121" cy="615553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prstClr val="black"/>
                </a:solidFill>
                <a:latin typeface="Arial"/>
              </a:rPr>
              <a:t>Any Genotype Data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/>
              </a:rPr>
              <a:t>83% (470/565)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863994"/>
              </p:ext>
            </p:extLst>
          </p:nvPr>
        </p:nvGraphicFramePr>
        <p:xfrm>
          <a:off x="1281399" y="2617403"/>
          <a:ext cx="9629203" cy="18777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2400000" algn="ctr" rotWithShape="0">
                    <a:schemeClr val="tx1">
                      <a:alpha val="19000"/>
                    </a:schemeClr>
                  </a:outerShdw>
                </a:effectLst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9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NRTI Mutation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latin typeface="+mn-lt"/>
                        </a:rPr>
                        <a:t>K65R/E/N, ≥3 TAMs that </a:t>
                      </a:r>
                      <a:r>
                        <a:rPr lang="en-US" sz="1600" baseline="0" dirty="0">
                          <a:latin typeface="+mn-lt"/>
                        </a:rPr>
                        <a:t>include </a:t>
                      </a:r>
                      <a:r>
                        <a:rPr lang="en-US" sz="1600" dirty="0"/>
                        <a:t>M41L or L210W, or T69 insertions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Any</a:t>
                      </a:r>
                      <a:r>
                        <a:rPr lang="en-US" sz="1600" baseline="0" dirty="0">
                          <a:latin typeface="+mn-lt"/>
                        </a:rPr>
                        <a:t> o</a:t>
                      </a:r>
                      <a:r>
                        <a:rPr lang="en-US" sz="1600" dirty="0">
                          <a:latin typeface="+mn-lt"/>
                        </a:rPr>
                        <a:t>ther pattern,</a:t>
                      </a:r>
                      <a:r>
                        <a:rPr lang="en-US" sz="1600" baseline="0" dirty="0">
                          <a:latin typeface="+mn-lt"/>
                        </a:rPr>
                        <a:t> </a:t>
                      </a:r>
                      <a:r>
                        <a:rPr lang="en-US" sz="1600" dirty="0">
                          <a:latin typeface="+mn-lt"/>
                        </a:rPr>
                        <a:t>M184V/I, </a:t>
                      </a:r>
                      <a:r>
                        <a:rPr lang="en-US" sz="160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Arial"/>
                          <a:ea typeface="+mn-ea"/>
                          <a:cs typeface="+mn-cs"/>
                        </a:rPr>
                        <a:t>K70E/G/M/Q/S/T, L74V/I, V75A/S/M/T, Y115F, T69D,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Arial"/>
                          <a:ea typeface="+mn-ea"/>
                          <a:cs typeface="+mn-cs"/>
                        </a:rPr>
                        <a:t>Q151M, or other TAM</a:t>
                      </a:r>
                      <a:r>
                        <a:rPr lang="en-US" sz="1600" baseline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Arial"/>
                          <a:ea typeface="+mn-ea"/>
                          <a:cs typeface="+mn-cs"/>
                        </a:rPr>
                        <a:t> pattern</a:t>
                      </a:r>
                      <a:endParaRPr lang="en-US" sz="16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latin typeface="+mn-lt"/>
                        </a:rPr>
                        <a:t>No NRTI resistance</a:t>
                      </a:r>
                      <a:r>
                        <a:rPr lang="en-US" sz="1600" baseline="0" dirty="0">
                          <a:latin typeface="+mn-lt"/>
                        </a:rPr>
                        <a:t>-associated m</a:t>
                      </a:r>
                      <a:r>
                        <a:rPr lang="en-US" sz="1600" dirty="0">
                          <a:latin typeface="+mn-lt"/>
                        </a:rPr>
                        <a:t>utations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81399" y="4575429"/>
            <a:ext cx="9241072" cy="25690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 dirty="0">
                <a:solidFill>
                  <a:prstClr val="black"/>
                </a:solidFill>
                <a:latin typeface="Arial"/>
              </a:rPr>
              <a:t>TAMs are M41L, D67N, K70R, L210W, T215F/Y, and K219Q/E/R/N.</a:t>
            </a:r>
            <a:endParaRPr lang="en-US" sz="12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F62AC7D6-AF46-4776-A613-25547ECE67D8}"/>
              </a:ext>
            </a:extLst>
          </p:cNvPr>
          <p:cNvSpPr txBox="1">
            <a:spLocks/>
          </p:cNvSpPr>
          <p:nvPr/>
        </p:nvSpPr>
        <p:spPr>
          <a:xfrm>
            <a:off x="812800" y="5097268"/>
            <a:ext cx="10565726" cy="1243930"/>
          </a:xfrm>
          <a:prstGeom prst="rect">
            <a:avLst/>
          </a:prstGeom>
          <a:noFill/>
        </p:spPr>
        <p:txBody>
          <a:bodyPr lIns="0"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600"/>
              </a:spcBef>
            </a:pPr>
            <a:r>
              <a:rPr lang="en-US" altLang="en-US" sz="2000" b="1" kern="0" dirty="0"/>
              <a:t>Stratification for randomization </a:t>
            </a:r>
            <a:r>
              <a:rPr lang="en-US" altLang="en-US" sz="2000" kern="0" dirty="0"/>
              <a:t>was based on historical genotypes and investigator assessment of suspected resistance</a:t>
            </a:r>
          </a:p>
          <a:p>
            <a:pPr defTabSz="914400">
              <a:spcBef>
                <a:spcPts val="600"/>
              </a:spcBef>
            </a:pPr>
            <a:r>
              <a:rPr lang="en-US" altLang="en-US" sz="2000" b="1" kern="0" dirty="0"/>
              <a:t>Final analysis </a:t>
            </a:r>
            <a:r>
              <a:rPr lang="en-US" altLang="en-US" sz="2000" kern="0" dirty="0"/>
              <a:t>resistance categorization added data from </a:t>
            </a:r>
            <a:r>
              <a:rPr lang="en-US" altLang="en-US" sz="2000" kern="0" dirty="0" err="1"/>
              <a:t>proviral</a:t>
            </a:r>
            <a:r>
              <a:rPr lang="en-US" altLang="en-US" sz="2000" kern="0" dirty="0"/>
              <a:t> DNA testing</a:t>
            </a:r>
            <a:endParaRPr lang="en-US" altLang="en-US" sz="2000" b="1" kern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96F605-F460-494D-A81B-E9885958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B625CF-DA43-47FD-8A05-04474AFAA34E}"/>
              </a:ext>
            </a:extLst>
          </p:cNvPr>
          <p:cNvGrpSpPr/>
          <p:nvPr/>
        </p:nvGrpSpPr>
        <p:grpSpPr>
          <a:xfrm>
            <a:off x="6915739" y="1541827"/>
            <a:ext cx="436364" cy="738397"/>
            <a:chOff x="6969725" y="2195636"/>
            <a:chExt cx="436364" cy="7383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A7A924CD-49A8-4ABF-8AA8-F48E2B4DC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9081" y="2319634"/>
              <a:ext cx="197008" cy="614399"/>
            </a:xfrm>
            <a:custGeom>
              <a:avLst/>
              <a:gdLst>
                <a:gd name="T0" fmla="*/ 300 w 600"/>
                <a:gd name="T1" fmla="*/ 0 h 1874"/>
                <a:gd name="T2" fmla="*/ 0 w 600"/>
                <a:gd name="T3" fmla="*/ 36 h 1874"/>
                <a:gd name="T4" fmla="*/ 0 w 600"/>
                <a:gd name="T5" fmla="*/ 955 h 1874"/>
                <a:gd name="T6" fmla="*/ 300 w 600"/>
                <a:gd name="T7" fmla="*/ 1874 h 1874"/>
                <a:gd name="T8" fmla="*/ 300 w 600"/>
                <a:gd name="T9" fmla="*/ 1874 h 1874"/>
                <a:gd name="T10" fmla="*/ 600 w 600"/>
                <a:gd name="T11" fmla="*/ 955 h 1874"/>
                <a:gd name="T12" fmla="*/ 600 w 600"/>
                <a:gd name="T13" fmla="*/ 36 h 1874"/>
                <a:gd name="T14" fmla="*/ 300 w 600"/>
                <a:gd name="T15" fmla="*/ 0 h 1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874">
                  <a:moveTo>
                    <a:pt x="300" y="0"/>
                  </a:moveTo>
                  <a:cubicBezTo>
                    <a:pt x="135" y="0"/>
                    <a:pt x="0" y="16"/>
                    <a:pt x="0" y="36"/>
                  </a:cubicBezTo>
                  <a:cubicBezTo>
                    <a:pt x="0" y="955"/>
                    <a:pt x="0" y="955"/>
                    <a:pt x="0" y="955"/>
                  </a:cubicBezTo>
                  <a:cubicBezTo>
                    <a:pt x="0" y="1121"/>
                    <a:pt x="135" y="1874"/>
                    <a:pt x="300" y="1874"/>
                  </a:cubicBezTo>
                  <a:cubicBezTo>
                    <a:pt x="300" y="1874"/>
                    <a:pt x="300" y="1874"/>
                    <a:pt x="300" y="1874"/>
                  </a:cubicBezTo>
                  <a:cubicBezTo>
                    <a:pt x="466" y="1874"/>
                    <a:pt x="600" y="1121"/>
                    <a:pt x="600" y="955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00" y="16"/>
                    <a:pt x="466" y="0"/>
                    <a:pt x="3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FA51FD68-8390-47B6-8C0F-1A1ADCBCF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31" y="2393571"/>
              <a:ext cx="162508" cy="506806"/>
            </a:xfrm>
            <a:custGeom>
              <a:avLst/>
              <a:gdLst>
                <a:gd name="T0" fmla="*/ 300 w 600"/>
                <a:gd name="T1" fmla="*/ 0 h 1874"/>
                <a:gd name="T2" fmla="*/ 0 w 600"/>
                <a:gd name="T3" fmla="*/ 36 h 1874"/>
                <a:gd name="T4" fmla="*/ 0 w 600"/>
                <a:gd name="T5" fmla="*/ 955 h 1874"/>
                <a:gd name="T6" fmla="*/ 300 w 600"/>
                <a:gd name="T7" fmla="*/ 1874 h 1874"/>
                <a:gd name="T8" fmla="*/ 300 w 600"/>
                <a:gd name="T9" fmla="*/ 1874 h 1874"/>
                <a:gd name="T10" fmla="*/ 600 w 600"/>
                <a:gd name="T11" fmla="*/ 955 h 1874"/>
                <a:gd name="T12" fmla="*/ 600 w 600"/>
                <a:gd name="T13" fmla="*/ 36 h 1874"/>
                <a:gd name="T14" fmla="*/ 300 w 600"/>
                <a:gd name="T15" fmla="*/ 0 h 1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0" h="1874">
                  <a:moveTo>
                    <a:pt x="300" y="0"/>
                  </a:moveTo>
                  <a:cubicBezTo>
                    <a:pt x="135" y="0"/>
                    <a:pt x="0" y="16"/>
                    <a:pt x="0" y="36"/>
                  </a:cubicBezTo>
                  <a:cubicBezTo>
                    <a:pt x="0" y="955"/>
                    <a:pt x="0" y="955"/>
                    <a:pt x="0" y="955"/>
                  </a:cubicBezTo>
                  <a:cubicBezTo>
                    <a:pt x="0" y="1121"/>
                    <a:pt x="135" y="1874"/>
                    <a:pt x="300" y="1874"/>
                  </a:cubicBezTo>
                  <a:cubicBezTo>
                    <a:pt x="300" y="1874"/>
                    <a:pt x="300" y="1874"/>
                    <a:pt x="300" y="1874"/>
                  </a:cubicBezTo>
                  <a:cubicBezTo>
                    <a:pt x="466" y="1874"/>
                    <a:pt x="600" y="1121"/>
                    <a:pt x="600" y="955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00" y="16"/>
                    <a:pt x="466" y="0"/>
                    <a:pt x="300" y="0"/>
                  </a:cubicBezTo>
                  <a:close/>
                </a:path>
              </a:pathLst>
            </a:custGeom>
            <a:solidFill>
              <a:srgbClr val="C00000"/>
            </a:soli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DA583056-9253-4F39-B55D-3D2915A3A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081" y="2319634"/>
              <a:ext cx="197008" cy="23546"/>
            </a:xfrm>
            <a:prstGeom prst="ellipse">
              <a:avLst/>
            </a:prstGeom>
            <a:noFill/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id="{6FE35C75-FEFA-4501-B3FF-45A0303FA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993" y="2195636"/>
              <a:ext cx="167871" cy="124506"/>
            </a:xfrm>
            <a:custGeom>
              <a:avLst/>
              <a:gdLst>
                <a:gd name="T0" fmla="*/ 500 w 511"/>
                <a:gd name="T1" fmla="*/ 364 h 380"/>
                <a:gd name="T2" fmla="*/ 235 w 511"/>
                <a:gd name="T3" fmla="*/ 219 h 380"/>
                <a:gd name="T4" fmla="*/ 11 w 511"/>
                <a:gd name="T5" fmla="*/ 16 h 380"/>
                <a:gd name="T6" fmla="*/ 276 w 511"/>
                <a:gd name="T7" fmla="*/ 161 h 380"/>
                <a:gd name="T8" fmla="*/ 500 w 511"/>
                <a:gd name="T9" fmla="*/ 364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80">
                  <a:moveTo>
                    <a:pt x="500" y="364"/>
                  </a:moveTo>
                  <a:cubicBezTo>
                    <a:pt x="488" y="380"/>
                    <a:pt x="370" y="315"/>
                    <a:pt x="235" y="219"/>
                  </a:cubicBezTo>
                  <a:cubicBezTo>
                    <a:pt x="100" y="123"/>
                    <a:pt x="0" y="32"/>
                    <a:pt x="11" y="16"/>
                  </a:cubicBezTo>
                  <a:cubicBezTo>
                    <a:pt x="22" y="0"/>
                    <a:pt x="141" y="65"/>
                    <a:pt x="276" y="161"/>
                  </a:cubicBezTo>
                  <a:cubicBezTo>
                    <a:pt x="411" y="257"/>
                    <a:pt x="511" y="348"/>
                    <a:pt x="500" y="364"/>
                  </a:cubicBezTo>
                  <a:close/>
                </a:path>
              </a:pathLst>
            </a:custGeom>
            <a:noFill/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CB502659-97BE-4D60-955B-52354E8BC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3700" y="2318956"/>
              <a:ext cx="75381" cy="12535"/>
            </a:xfrm>
            <a:custGeom>
              <a:avLst/>
              <a:gdLst>
                <a:gd name="T0" fmla="*/ 0 w 229"/>
                <a:gd name="T1" fmla="*/ 0 h 38"/>
                <a:gd name="T2" fmla="*/ 229 w 229"/>
                <a:gd name="T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9" h="38">
                  <a:moveTo>
                    <a:pt x="0" y="0"/>
                  </a:moveTo>
                  <a:cubicBezTo>
                    <a:pt x="61" y="38"/>
                    <a:pt x="134" y="38"/>
                    <a:pt x="229" y="38"/>
                  </a:cubicBezTo>
                </a:path>
              </a:pathLst>
            </a:custGeom>
            <a:noFill/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A6941D1D-6495-49E6-89CC-CA59F847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725" y="2205122"/>
              <a:ext cx="167871" cy="124506"/>
            </a:xfrm>
            <a:custGeom>
              <a:avLst/>
              <a:gdLst>
                <a:gd name="T0" fmla="*/ 500 w 511"/>
                <a:gd name="T1" fmla="*/ 364 h 380"/>
                <a:gd name="T2" fmla="*/ 235 w 511"/>
                <a:gd name="T3" fmla="*/ 219 h 380"/>
                <a:gd name="T4" fmla="*/ 11 w 511"/>
                <a:gd name="T5" fmla="*/ 16 h 380"/>
                <a:gd name="T6" fmla="*/ 276 w 511"/>
                <a:gd name="T7" fmla="*/ 161 h 380"/>
                <a:gd name="T8" fmla="*/ 500 w 511"/>
                <a:gd name="T9" fmla="*/ 364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80">
                  <a:moveTo>
                    <a:pt x="500" y="364"/>
                  </a:moveTo>
                  <a:cubicBezTo>
                    <a:pt x="488" y="380"/>
                    <a:pt x="370" y="315"/>
                    <a:pt x="235" y="219"/>
                  </a:cubicBezTo>
                  <a:cubicBezTo>
                    <a:pt x="100" y="123"/>
                    <a:pt x="0" y="32"/>
                    <a:pt x="11" y="16"/>
                  </a:cubicBezTo>
                  <a:cubicBezTo>
                    <a:pt x="22" y="0"/>
                    <a:pt x="141" y="65"/>
                    <a:pt x="276" y="161"/>
                  </a:cubicBezTo>
                  <a:cubicBezTo>
                    <a:pt x="411" y="257"/>
                    <a:pt x="511" y="348"/>
                    <a:pt x="500" y="364"/>
                  </a:cubicBezTo>
                  <a:close/>
                </a:path>
              </a:pathLst>
            </a:custGeom>
            <a:noFill/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51FB60C-0E70-4BF2-97FA-DE649FF8B1C7}"/>
                </a:ext>
              </a:extLst>
            </p:cNvPr>
            <p:cNvCxnSpPr/>
            <p:nvPr/>
          </p:nvCxnSpPr>
          <p:spPr bwMode="auto">
            <a:xfrm>
              <a:off x="7219914" y="2445544"/>
              <a:ext cx="91440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03F2396-63BD-4CCE-8393-268E903CB2D7}"/>
                </a:ext>
              </a:extLst>
            </p:cNvPr>
            <p:cNvCxnSpPr/>
            <p:nvPr/>
          </p:nvCxnSpPr>
          <p:spPr bwMode="auto">
            <a:xfrm>
              <a:off x="7219914" y="2532460"/>
              <a:ext cx="91440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6667DAC-B10B-423C-85DC-829D9F3ED753}"/>
                </a:ext>
              </a:extLst>
            </p:cNvPr>
            <p:cNvCxnSpPr/>
            <p:nvPr/>
          </p:nvCxnSpPr>
          <p:spPr bwMode="auto">
            <a:xfrm>
              <a:off x="7219914" y="2619375"/>
              <a:ext cx="91440" cy="0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D991DB3-BD27-42B8-B8C3-4D64FCBA7B9B}"/>
              </a:ext>
            </a:extLst>
          </p:cNvPr>
          <p:cNvGrpSpPr/>
          <p:nvPr/>
        </p:nvGrpSpPr>
        <p:grpSpPr>
          <a:xfrm>
            <a:off x="3760520" y="1638058"/>
            <a:ext cx="432670" cy="585862"/>
            <a:chOff x="3636201" y="2233893"/>
            <a:chExt cx="427832" cy="5793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8" name="Freeform 624">
              <a:extLst>
                <a:ext uri="{FF2B5EF4-FFF2-40B4-BE49-F238E27FC236}">
                  <a16:creationId xmlns:a16="http://schemas.microsoft.com/office/drawing/2014/main" id="{BF958631-3844-4E26-ACC9-CF383E756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201" y="2233893"/>
              <a:ext cx="320675" cy="4714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24">
              <a:extLst>
                <a:ext uri="{FF2B5EF4-FFF2-40B4-BE49-F238E27FC236}">
                  <a16:creationId xmlns:a16="http://schemas.microsoft.com/office/drawing/2014/main" id="{68A69D0B-7758-4E1B-9190-6E47DAD07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920" y="2269834"/>
              <a:ext cx="320675" cy="4714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24">
              <a:extLst>
                <a:ext uri="{FF2B5EF4-FFF2-40B4-BE49-F238E27FC236}">
                  <a16:creationId xmlns:a16="http://schemas.microsoft.com/office/drawing/2014/main" id="{3F8C1199-026D-4B53-8751-7CD4779C4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7639" y="2305775"/>
              <a:ext cx="320675" cy="4714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2EAFA15-07D4-4CCF-8A1E-8BC2EBE4EFC4}"/>
                </a:ext>
              </a:extLst>
            </p:cNvPr>
            <p:cNvGrpSpPr/>
            <p:nvPr/>
          </p:nvGrpSpPr>
          <p:grpSpPr>
            <a:xfrm>
              <a:off x="3743358" y="2341716"/>
              <a:ext cx="320675" cy="471488"/>
              <a:chOff x="1474788" y="6345238"/>
              <a:chExt cx="320675" cy="471488"/>
            </a:xfrm>
          </p:grpSpPr>
          <p:sp>
            <p:nvSpPr>
              <p:cNvPr id="66" name="Freeform 624">
                <a:extLst>
                  <a:ext uri="{FF2B5EF4-FFF2-40B4-BE49-F238E27FC236}">
                    <a16:creationId xmlns:a16="http://schemas.microsoft.com/office/drawing/2014/main" id="{A1E892FD-26FC-4591-A630-87B35C4E8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6345238"/>
                <a:ext cx="320675" cy="471488"/>
              </a:xfrm>
              <a:custGeom>
                <a:avLst/>
                <a:gdLst>
                  <a:gd name="T0" fmla="*/ 55 w 183"/>
                  <a:gd name="T1" fmla="*/ 0 h 269"/>
                  <a:gd name="T2" fmla="*/ 178 w 183"/>
                  <a:gd name="T3" fmla="*/ 0 h 269"/>
                  <a:gd name="T4" fmla="*/ 183 w 183"/>
                  <a:gd name="T5" fmla="*/ 5 h 269"/>
                  <a:gd name="T6" fmla="*/ 183 w 183"/>
                  <a:gd name="T7" fmla="*/ 264 h 269"/>
                  <a:gd name="T8" fmla="*/ 178 w 183"/>
                  <a:gd name="T9" fmla="*/ 269 h 269"/>
                  <a:gd name="T10" fmla="*/ 5 w 183"/>
                  <a:gd name="T11" fmla="*/ 269 h 269"/>
                  <a:gd name="T12" fmla="*/ 0 w 183"/>
                  <a:gd name="T13" fmla="*/ 264 h 269"/>
                  <a:gd name="T14" fmla="*/ 0 w 183"/>
                  <a:gd name="T15" fmla="*/ 5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" h="269">
                    <a:moveTo>
                      <a:pt x="5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1" y="0"/>
                      <a:pt x="183" y="2"/>
                      <a:pt x="183" y="5"/>
                    </a:cubicBezTo>
                    <a:cubicBezTo>
                      <a:pt x="183" y="264"/>
                      <a:pt x="183" y="264"/>
                      <a:pt x="183" y="264"/>
                    </a:cubicBezTo>
                    <a:cubicBezTo>
                      <a:pt x="183" y="266"/>
                      <a:pt x="181" y="269"/>
                      <a:pt x="178" y="269"/>
                    </a:cubicBezTo>
                    <a:cubicBezTo>
                      <a:pt x="5" y="269"/>
                      <a:pt x="5" y="269"/>
                      <a:pt x="5" y="269"/>
                    </a:cubicBezTo>
                    <a:cubicBezTo>
                      <a:pt x="2" y="269"/>
                      <a:pt x="0" y="266"/>
                      <a:pt x="0" y="264"/>
                    </a:cubicBezTo>
                    <a:cubicBezTo>
                      <a:pt x="0" y="51"/>
                      <a:pt x="0" y="51"/>
                      <a:pt x="0" y="51"/>
                    </a:cubicBezTo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618">
                <a:extLst>
                  <a:ext uri="{FF2B5EF4-FFF2-40B4-BE49-F238E27FC236}">
                    <a16:creationId xmlns:a16="http://schemas.microsoft.com/office/drawing/2014/main" id="{5D81F2D6-A22A-4D38-8C02-2AE1FDAFF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473826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619">
                <a:extLst>
                  <a:ext uri="{FF2B5EF4-FFF2-40B4-BE49-F238E27FC236}">
                    <a16:creationId xmlns:a16="http://schemas.microsoft.com/office/drawing/2014/main" id="{762C2EF7-4B54-4375-9D17-6B04383AE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526213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620">
                <a:extLst>
                  <a:ext uri="{FF2B5EF4-FFF2-40B4-BE49-F238E27FC236}">
                    <a16:creationId xmlns:a16="http://schemas.microsoft.com/office/drawing/2014/main" id="{DA1414C8-2BF8-4F9C-89F9-76FB818EC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580188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621">
                <a:extLst>
                  <a:ext uri="{FF2B5EF4-FFF2-40B4-BE49-F238E27FC236}">
                    <a16:creationId xmlns:a16="http://schemas.microsoft.com/office/drawing/2014/main" id="{BEAA4EBD-EBBF-44B8-AFCA-61E64498B4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632576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622">
                <a:extLst>
                  <a:ext uri="{FF2B5EF4-FFF2-40B4-BE49-F238E27FC236}">
                    <a16:creationId xmlns:a16="http://schemas.microsoft.com/office/drawing/2014/main" id="{F97414F0-018B-4881-BE7B-179C85D162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684963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623">
                <a:extLst>
                  <a:ext uri="{FF2B5EF4-FFF2-40B4-BE49-F238E27FC236}">
                    <a16:creationId xmlns:a16="http://schemas.microsoft.com/office/drawing/2014/main" id="{5FFA5374-EBDF-471C-AC99-6880F783E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6737351"/>
                <a:ext cx="207963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25">
                <a:extLst>
                  <a:ext uri="{FF2B5EF4-FFF2-40B4-BE49-F238E27FC236}">
                    <a16:creationId xmlns:a16="http://schemas.microsoft.com/office/drawing/2014/main" id="{E35962E3-4BF4-4108-941B-AC7E0310D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4788" y="6345238"/>
                <a:ext cx="96838" cy="88900"/>
              </a:xfrm>
              <a:custGeom>
                <a:avLst/>
                <a:gdLst>
                  <a:gd name="T0" fmla="*/ 61 w 61"/>
                  <a:gd name="T1" fmla="*/ 0 h 56"/>
                  <a:gd name="T2" fmla="*/ 61 w 61"/>
                  <a:gd name="T3" fmla="*/ 56 h 56"/>
                  <a:gd name="T4" fmla="*/ 0 w 61"/>
                  <a:gd name="T5" fmla="*/ 56 h 56"/>
                  <a:gd name="T6" fmla="*/ 61 w 61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6">
                    <a:moveTo>
                      <a:pt x="61" y="0"/>
                    </a:moveTo>
                    <a:lnTo>
                      <a:pt x="61" y="56"/>
                    </a:lnTo>
                    <a:lnTo>
                      <a:pt x="0" y="56"/>
                    </a:lnTo>
                    <a:lnTo>
                      <a:pt x="61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DCB47-E6A2-4A91-A230-292ABEC88B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/>
          <a:lstStyle/>
          <a:p>
            <a:r>
              <a:rPr lang="en-US" altLang="en-US" dirty="0"/>
              <a:t>Pre-existing NRTI Resistance</a:t>
            </a:r>
            <a:r>
              <a:rPr lang="en-US" altLang="en-US" dirty="0">
                <a:solidFill>
                  <a:srgbClr val="CC0000"/>
                </a:solidFill>
              </a:rPr>
              <a:t/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5045673"/>
            <a:ext cx="10565726" cy="457200"/>
          </a:xfrm>
        </p:spPr>
        <p:txBody>
          <a:bodyPr/>
          <a:lstStyle/>
          <a:p>
            <a:r>
              <a:rPr lang="en-US" dirty="0"/>
              <a:t>*20 participants stratified to categories 1 or 2 based on investigator-suspected NRTI resistance (19 participants category 2, and 1 participant category 1); </a:t>
            </a:r>
            <a:r>
              <a:rPr lang="en-US" baseline="30000" dirty="0"/>
              <a:t>†</a:t>
            </a:r>
            <a:r>
              <a:rPr lang="en-US" dirty="0"/>
              <a:t>Includes K65R/E/N, or ≥3 TAMs that include M41L or L210W, or T69 insertions; </a:t>
            </a:r>
            <a:r>
              <a:rPr lang="en-US" baseline="30000" dirty="0"/>
              <a:t>‡</a:t>
            </a:r>
            <a:r>
              <a:rPr lang="en-US" dirty="0"/>
              <a:t>Includes only M184V/I mutations confirmed by genotype.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53174"/>
              </p:ext>
            </p:extLst>
          </p:nvPr>
        </p:nvGraphicFramePr>
        <p:xfrm>
          <a:off x="812800" y="1327113"/>
          <a:ext cx="10372884" cy="3718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2400000" algn="ctr" rotWithShape="0">
                    <a:schemeClr val="tx1">
                      <a:alpha val="19000"/>
                    </a:schemeClr>
                  </a:outerShdw>
                </a:effectLst>
              </a:tblPr>
              <a:tblGrid>
                <a:gridCol w="1137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3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NRTI Mutation, n (%)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Stratification at randomization*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n=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565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Final analysis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n=565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n=284</a:t>
                      </a:r>
                    </a:p>
                  </a:txBody>
                  <a:tcPr marL="135484" marR="13548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35484" marR="13548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latin typeface="+mn-lt"/>
                        </a:rPr>
                        <a:t>K65R/E/N or ≥3 TAMs</a:t>
                      </a:r>
                      <a:r>
                        <a:rPr lang="en-US" sz="1600" baseline="30000" dirty="0">
                          <a:latin typeface="+mn-lt"/>
                        </a:rPr>
                        <a:t>†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15 (3)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30 (5)</a:t>
                      </a:r>
                      <a:endParaRPr lang="en-US" sz="1600" b="0" baseline="30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(6)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latin typeface="+mn-lt"/>
                        </a:rPr>
                        <a:t>Any other pattern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63 (11)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108 (19)</a:t>
                      </a:r>
                      <a:endParaRPr lang="en-US" sz="1600" b="0" baseline="30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 (19)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(19)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latin typeface="+mn-lt"/>
                        </a:rPr>
                        <a:t>No NRTI mutation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+mn-lt"/>
                        </a:rPr>
                        <a:t>487 (86)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427 (76)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213 (75)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214 (76)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1" algn="l"/>
                      <a:r>
                        <a:rPr lang="en-US" sz="1600" b="0" dirty="0">
                          <a:latin typeface="+mn-lt"/>
                        </a:rPr>
                        <a:t>M184V/I</a:t>
                      </a:r>
                      <a:r>
                        <a:rPr lang="en-US" sz="1600" b="0" baseline="30000" dirty="0">
                          <a:latin typeface="+mn-lt"/>
                        </a:rPr>
                        <a:t>‡</a:t>
                      </a:r>
                      <a:r>
                        <a:rPr lang="en-US" sz="1600" b="0" dirty="0">
                          <a:latin typeface="+mn-lt"/>
                        </a:rPr>
                        <a:t> ± other mutations </a:t>
                      </a:r>
                      <a:br>
                        <a:rPr lang="en-US" sz="1600" b="0" dirty="0">
                          <a:latin typeface="+mn-lt"/>
                        </a:rPr>
                      </a:br>
                      <a:r>
                        <a:rPr lang="en-US" sz="1600" b="0" dirty="0">
                          <a:latin typeface="+mn-lt"/>
                        </a:rPr>
                        <a:t>(from category 1 or 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 (5)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81 (14)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 (17)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(12)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 gridSpan="2">
                  <a:txBody>
                    <a:bodyPr/>
                    <a:lstStyle/>
                    <a:p>
                      <a:pPr marL="0" lvl="1" algn="l"/>
                      <a:r>
                        <a:rPr lang="en-US" sz="1600" b="0" dirty="0">
                          <a:latin typeface="+mn-lt"/>
                        </a:rPr>
                        <a:t>M184V/I</a:t>
                      </a:r>
                      <a:r>
                        <a:rPr lang="en-US" sz="1600" b="0" baseline="30000" dirty="0">
                          <a:latin typeface="+mn-lt"/>
                        </a:rPr>
                        <a:t>‡</a:t>
                      </a:r>
                      <a:r>
                        <a:rPr lang="en-US" sz="1600" b="0" dirty="0">
                          <a:latin typeface="+mn-lt"/>
                        </a:rPr>
                        <a:t> only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  <a:r>
                        <a:rPr lang="en-US" sz="1600" baseline="0" dirty="0"/>
                        <a:t> (2)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21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(5)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(2)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5168" y="5920489"/>
            <a:ext cx="10735733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defTabSz="914400">
              <a:lnSpc>
                <a:spcPct val="90000"/>
              </a:lnSpc>
              <a:spcBef>
                <a:spcPts val="1200"/>
              </a:spcBef>
              <a:buClr>
                <a:srgbClr val="990000"/>
              </a:buClr>
              <a:buSzPct val="90000"/>
              <a:buFont typeface="Arial" panose="020B0604020202020204" pitchFamily="34" charset="0"/>
              <a:buChar char="♦"/>
            </a:pPr>
            <a:r>
              <a:rPr lang="en-US" sz="1800" dirty="0">
                <a:latin typeface="+mn-lt"/>
                <a:cs typeface="+mn-cs"/>
              </a:rPr>
              <a:t>For more details on the resistance mutations in study 380-4030, see poster MOPEB241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44114-CA08-41AC-9BCE-8316752E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06930" y="1784787"/>
            <a:ext cx="6067372" cy="3805125"/>
            <a:chOff x="1491223" y="2153600"/>
            <a:chExt cx="4435475" cy="3522104"/>
          </a:xfrm>
        </p:grpSpPr>
        <p:graphicFrame>
          <p:nvGraphicFramePr>
            <p:cNvPr id="4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63930762"/>
                </p:ext>
              </p:extLst>
            </p:nvPr>
          </p:nvGraphicFramePr>
          <p:xfrm>
            <a:off x="1491223" y="2153600"/>
            <a:ext cx="4435475" cy="27289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19"/>
            <p:cNvSpPr txBox="1">
              <a:spLocks noChangeArrowheads="1"/>
            </p:cNvSpPr>
            <p:nvPr/>
          </p:nvSpPr>
          <p:spPr bwMode="auto">
            <a:xfrm>
              <a:off x="3332872" y="4692289"/>
              <a:ext cx="1082789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HIV-1 RNA</a:t>
              </a:r>
              <a:br>
                <a:rPr lang="en-US" altLang="en-US" sz="1400" dirty="0">
                  <a:solidFill>
                    <a:srgbClr val="000000"/>
                  </a:solidFill>
                </a:rPr>
              </a:br>
              <a:r>
                <a:rPr lang="en-US" altLang="en-US" sz="1400" dirty="0">
                  <a:solidFill>
                    <a:srgbClr val="000000"/>
                  </a:solidFill>
                </a:rPr>
                <a:t>&lt;50 c/mL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20"/>
            <p:cNvSpPr txBox="1">
              <a:spLocks noChangeArrowheads="1"/>
            </p:cNvSpPr>
            <p:nvPr/>
          </p:nvSpPr>
          <p:spPr bwMode="auto">
            <a:xfrm>
              <a:off x="1950124" y="4692289"/>
              <a:ext cx="1098290" cy="484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HIV-1 RNA</a:t>
              </a:r>
              <a:br>
                <a:rPr lang="en-US" altLang="en-US" sz="1400" dirty="0">
                  <a:solidFill>
                    <a:srgbClr val="000000"/>
                  </a:solidFill>
                </a:rPr>
              </a:br>
              <a:r>
                <a:rPr lang="en-US" altLang="en-US" sz="1400" dirty="0">
                  <a:solidFill>
                    <a:srgbClr val="000000"/>
                  </a:solidFill>
                </a:rPr>
                <a:t>≥50 c/mL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21"/>
            <p:cNvSpPr txBox="1">
              <a:spLocks noChangeArrowheads="1"/>
            </p:cNvSpPr>
            <p:nvPr/>
          </p:nvSpPr>
          <p:spPr bwMode="auto">
            <a:xfrm>
              <a:off x="4695395" y="4692289"/>
              <a:ext cx="11017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No Virologic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>
                  <a:solidFill>
                    <a:srgbClr val="000000"/>
                  </a:solidFill>
                </a:rPr>
                <a:t>Data</a:t>
              </a:r>
              <a:endParaRPr lang="en-US" altLang="en-US" sz="14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2078893" y="5191401"/>
              <a:ext cx="379413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 1 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284</a:t>
              </a:r>
            </a:p>
          </p:txBody>
        </p:sp>
        <p:sp>
          <p:nvSpPr>
            <p:cNvPr id="11" name="TextBox 23"/>
            <p:cNvSpPr txBox="1">
              <a:spLocks noChangeArrowheads="1"/>
            </p:cNvSpPr>
            <p:nvPr/>
          </p:nvSpPr>
          <p:spPr bwMode="auto">
            <a:xfrm>
              <a:off x="2538585" y="5191401"/>
              <a:ext cx="377825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 3 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281</a:t>
              </a:r>
            </a:p>
          </p:txBody>
        </p:sp>
        <p:sp>
          <p:nvSpPr>
            <p:cNvPr id="12" name="TextBox 24"/>
            <p:cNvSpPr txBox="1">
              <a:spLocks noChangeArrowheads="1"/>
            </p:cNvSpPr>
            <p:nvPr/>
          </p:nvSpPr>
          <p:spPr bwMode="auto">
            <a:xfrm>
              <a:off x="3450048" y="5191401"/>
              <a:ext cx="379413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265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284</a:t>
              </a:r>
            </a:p>
          </p:txBody>
        </p:sp>
        <p:sp>
          <p:nvSpPr>
            <p:cNvPr id="13" name="TextBox 25"/>
            <p:cNvSpPr txBox="1">
              <a:spLocks noChangeArrowheads="1"/>
            </p:cNvSpPr>
            <p:nvPr/>
          </p:nvSpPr>
          <p:spPr bwMode="auto">
            <a:xfrm>
              <a:off x="3910906" y="5191401"/>
              <a:ext cx="377825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256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281</a:t>
              </a:r>
            </a:p>
          </p:txBody>
        </p:sp>
        <p:sp>
          <p:nvSpPr>
            <p:cNvPr id="14" name="TextBox 26"/>
            <p:cNvSpPr txBox="1">
              <a:spLocks noChangeArrowheads="1"/>
            </p:cNvSpPr>
            <p:nvPr/>
          </p:nvSpPr>
          <p:spPr bwMode="auto">
            <a:xfrm>
              <a:off x="5283226" y="5191401"/>
              <a:ext cx="379412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 22 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281</a:t>
              </a:r>
            </a:p>
          </p:txBody>
        </p: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4821197" y="5191401"/>
              <a:ext cx="377825" cy="484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u="sng" dirty="0">
                  <a:solidFill>
                    <a:srgbClr val="00C0A0"/>
                  </a:solidFill>
                </a:rPr>
                <a:t> 18 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C0A0"/>
                  </a:solidFill>
                </a:rPr>
                <a:t>284</a:t>
              </a:r>
            </a:p>
          </p:txBody>
        </p:sp>
      </p:grpSp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Virologic Outcome at Week 48</a:t>
            </a:r>
            <a:br>
              <a:rPr lang="en-US" altLang="en-US" dirty="0"/>
            </a:b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380-4030</a:t>
            </a:r>
            <a:endParaRPr lang="en-GB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5CC729-9DCA-4842-8F3F-F27EE235C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624759"/>
            <a:ext cx="10565728" cy="755490"/>
          </a:xfrm>
        </p:spPr>
        <p:txBody>
          <a:bodyPr/>
          <a:lstStyle/>
          <a:p>
            <a:r>
              <a:rPr lang="en-US" altLang="en-US" sz="1800" dirty="0"/>
              <a:t>Switching to B/F/TAF was noninferior to remaining on DTG + F/TAF</a:t>
            </a:r>
          </a:p>
          <a:p>
            <a:r>
              <a:rPr lang="en-US" altLang="en-US" sz="1800" dirty="0"/>
              <a:t>No participant with pre-existing NRTI resistance had HIV-1 RNA ≥50 c/mL in either group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14C345C-875F-4057-AEC1-02EC26BE1F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CI, confidence interval. 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D0595E4-756E-42D0-AD4C-B1E1FCDB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843393" y="1273167"/>
            <a:ext cx="4767016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altLang="en-US" sz="1800" b="1" kern="0" dirty="0">
                <a:solidFill>
                  <a:srgbClr val="000000"/>
                </a:solidFill>
                <a:ea typeface="MS PGothic" pitchFamily="34" charset="-128"/>
              </a:rPr>
              <a:t>  Treatment </a:t>
            </a:r>
            <a:r>
              <a:rPr lang="en-US" altLang="en-US" sz="1800" b="1" kern="0" dirty="0">
                <a:solidFill>
                  <a:srgbClr val="000000"/>
                </a:solidFill>
                <a:ea typeface="MS PGothic" pitchFamily="34" charset="-128"/>
              </a:rPr>
              <a:t>Difference in % </a:t>
            </a:r>
            <a:r>
              <a:rPr lang="en-US" altLang="en-US" sz="1800" b="1" kern="0" dirty="0">
                <a:ea typeface="MS PGothic" pitchFamily="34" charset="-128"/>
              </a:rPr>
              <a:t>Participants With HIV-1 </a:t>
            </a:r>
            <a:r>
              <a:rPr lang="en-US" altLang="en-US" sz="1800" b="1" kern="0" dirty="0">
                <a:solidFill>
                  <a:srgbClr val="000000"/>
                </a:solidFill>
                <a:ea typeface="MS PGothic" pitchFamily="34" charset="-128"/>
              </a:rPr>
              <a:t>RNA ≥50 c/mL (95.00</a:t>
            </a:r>
            <a:r>
              <a:rPr lang="en-US" altLang="en-US" sz="1800" b="1" kern="0" dirty="0">
                <a:ea typeface="MS PGothic" pitchFamily="34" charset="-128"/>
              </a:rPr>
              <a:t>1</a:t>
            </a:r>
            <a:r>
              <a:rPr lang="en-US" altLang="en-US" sz="1800" b="1" kern="0" dirty="0">
                <a:solidFill>
                  <a:srgbClr val="000000"/>
                </a:solidFill>
                <a:ea typeface="MS PGothic" pitchFamily="34" charset="-128"/>
              </a:rPr>
              <a:t>% CI)</a:t>
            </a:r>
          </a:p>
        </p:txBody>
      </p:sp>
      <p:graphicFrame>
        <p:nvGraphicFramePr>
          <p:cNvPr id="3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731114"/>
              </p:ext>
            </p:extLst>
          </p:nvPr>
        </p:nvGraphicFramePr>
        <p:xfrm>
          <a:off x="7295925" y="2415432"/>
          <a:ext cx="4034398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AutoShape 106"/>
          <p:cNvSpPr>
            <a:spLocks noChangeArrowheads="1"/>
          </p:cNvSpPr>
          <p:nvPr/>
        </p:nvSpPr>
        <p:spPr bwMode="auto">
          <a:xfrm flipH="1">
            <a:off x="7538043" y="1930811"/>
            <a:ext cx="1690622" cy="602163"/>
          </a:xfrm>
          <a:prstGeom prst="rightArrow">
            <a:avLst>
              <a:gd name="adj1" fmla="val 74951"/>
              <a:gd name="adj2" fmla="val 73291"/>
            </a:avLst>
          </a:prstGeom>
          <a:solidFill>
            <a:srgbClr val="00C0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kern="0" dirty="0">
                <a:solidFill>
                  <a:prstClr val="white"/>
                </a:solidFill>
                <a:ea typeface="MS PGothic"/>
              </a:rPr>
              <a:t>Favors</a:t>
            </a:r>
          </a:p>
          <a:p>
            <a:pPr algn="ctr">
              <a:defRPr/>
            </a:pPr>
            <a:r>
              <a:rPr lang="en-US" sz="1400" b="1" kern="0" dirty="0">
                <a:solidFill>
                  <a:prstClr val="white"/>
                </a:solidFill>
                <a:ea typeface="MS PGothic"/>
              </a:rPr>
              <a:t> B/F/TAF</a:t>
            </a:r>
          </a:p>
        </p:txBody>
      </p:sp>
      <p:sp>
        <p:nvSpPr>
          <p:cNvPr id="24" name="AutoShape 106"/>
          <p:cNvSpPr>
            <a:spLocks noChangeArrowheads="1"/>
          </p:cNvSpPr>
          <p:nvPr/>
        </p:nvSpPr>
        <p:spPr bwMode="auto">
          <a:xfrm>
            <a:off x="9233196" y="1930811"/>
            <a:ext cx="1691640" cy="603741"/>
          </a:xfrm>
          <a:prstGeom prst="rightArrow">
            <a:avLst>
              <a:gd name="adj1" fmla="val 74951"/>
              <a:gd name="adj2" fmla="val 75964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kern="0" dirty="0">
                <a:solidFill>
                  <a:prstClr val="white"/>
                </a:solidFill>
                <a:ea typeface="MS PGothic"/>
              </a:rPr>
              <a:t> Favors  </a:t>
            </a:r>
          </a:p>
          <a:p>
            <a:pPr algn="ctr">
              <a:defRPr/>
            </a:pPr>
            <a:r>
              <a:rPr lang="en-US" sz="1400" b="1" kern="0" dirty="0">
                <a:solidFill>
                  <a:prstClr val="white"/>
                </a:solidFill>
                <a:ea typeface="MS PGothic"/>
              </a:rPr>
              <a:t> DTG + F/TAF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89979" y="2011950"/>
            <a:ext cx="1884439" cy="508379"/>
            <a:chOff x="5070997" y="2067629"/>
            <a:chExt cx="1884439" cy="508379"/>
          </a:xfrm>
        </p:grpSpPr>
        <p:sp>
          <p:nvSpPr>
            <p:cNvPr id="26" name="Rectangle 25"/>
            <p:cNvSpPr/>
            <p:nvPr/>
          </p:nvSpPr>
          <p:spPr bwMode="auto">
            <a:xfrm>
              <a:off x="5071329" y="2367817"/>
              <a:ext cx="137526" cy="13822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27" name="TextBox 30"/>
            <p:cNvSpPr txBox="1">
              <a:spLocks noChangeArrowheads="1"/>
            </p:cNvSpPr>
            <p:nvPr/>
          </p:nvSpPr>
          <p:spPr bwMode="auto">
            <a:xfrm>
              <a:off x="5250678" y="2299009"/>
              <a:ext cx="17047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DTG+ F/TAF (n=281)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070997" y="2137441"/>
              <a:ext cx="136602" cy="136602"/>
            </a:xfrm>
            <a:prstGeom prst="rect">
              <a:avLst/>
            </a:prstGeom>
            <a:solidFill>
              <a:srgbClr val="00C0A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30" name="TextBox 5"/>
            <p:cNvSpPr txBox="1">
              <a:spLocks noChangeArrowheads="1"/>
            </p:cNvSpPr>
            <p:nvPr/>
          </p:nvSpPr>
          <p:spPr bwMode="auto">
            <a:xfrm>
              <a:off x="5264521" y="2067629"/>
              <a:ext cx="158455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501650" indent="-2286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7302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9588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1187450" indent="-182563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16446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1018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25590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016250" indent="-182563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</a:rPr>
                <a:t>B/F/TAF (n=284)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247240" y="1273167"/>
            <a:ext cx="441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  <a:ea typeface="MS PGothic" pitchFamily="34" charset="-128"/>
              </a:rPr>
              <a:t>  </a:t>
            </a:r>
            <a:r>
              <a:rPr lang="en-GB" altLang="en-US" sz="1800" b="1" dirty="0" err="1">
                <a:solidFill>
                  <a:srgbClr val="000000"/>
                </a:solidFill>
                <a:ea typeface="MS PGothic" pitchFamily="34" charset="-128"/>
              </a:rPr>
              <a:t>Virologic</a:t>
            </a:r>
            <a:r>
              <a:rPr lang="en-GB" altLang="en-US" sz="1800" b="1" dirty="0">
                <a:solidFill>
                  <a:srgbClr val="000000"/>
                </a:solidFill>
                <a:ea typeface="MS PGothic" pitchFamily="34" charset="-128"/>
              </a:rPr>
              <a:t> Outcome by FDA Snapshot </a:t>
            </a: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 rot="16200000">
            <a:off x="-341017" y="3149107"/>
            <a:ext cx="24685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Times" pitchFamily="18" charset="0"/>
              <a:buNone/>
            </a:pPr>
            <a:r>
              <a:rPr lang="en-US" altLang="en-US" sz="1400" dirty="0">
                <a:solidFill>
                  <a:srgbClr val="000000"/>
                </a:solidFill>
                <a:ea typeface="MS PGothic" pitchFamily="34" charset="-128"/>
              </a:rPr>
              <a:t>Participants, % </a:t>
            </a:r>
          </a:p>
        </p:txBody>
      </p:sp>
      <p:cxnSp>
        <p:nvCxnSpPr>
          <p:cNvPr id="35" name="Straight Connector 24">
            <a:extLst>
              <a:ext uri="{FF2B5EF4-FFF2-40B4-BE49-F238E27FC236}">
                <a16:creationId xmlns:a16="http://schemas.microsoft.com/office/drawing/2014/main" id="{F67AC181-F059-4D8F-9C1B-9D0F625D9B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553283" y="2231567"/>
            <a:ext cx="0" cy="228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139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3.xml><?xml version="1.0" encoding="utf-8"?>
<a:theme xmlns:a="http://schemas.openxmlformats.org/drawingml/2006/main" name="1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4.xml><?xml version="1.0" encoding="utf-8"?>
<a:theme xmlns:a="http://schemas.openxmlformats.org/drawingml/2006/main" name="2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22375</TotalTime>
  <Words>1903</Words>
  <Application>Microsoft Office PowerPoint</Application>
  <PresentationFormat>Widescreen</PresentationFormat>
  <Paragraphs>587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MS Mincho</vt:lpstr>
      <vt:lpstr>Symbol</vt:lpstr>
      <vt:lpstr>Times</vt:lpstr>
      <vt:lpstr>Times New Roman</vt:lpstr>
      <vt:lpstr>Wingdings</vt:lpstr>
      <vt:lpstr>7_Default Design</vt:lpstr>
      <vt:lpstr>Gilead HIV TemplateV6_9-23-15</vt:lpstr>
      <vt:lpstr>1_Gilead HIV TemplateV6_9-23-15</vt:lpstr>
      <vt:lpstr>2_Gilead HIV TemplateV6_9-23-15</vt:lpstr>
      <vt:lpstr>Switching to a Single-tablet Regimen of Bictegravir, Emtricitabine, and  Tenofovir Alafenamide (B/F/TAF) from Dolutegravir plus Either F/TAF or F/TDF</vt:lpstr>
      <vt:lpstr>Disclosures and Acknowledgments</vt:lpstr>
      <vt:lpstr>Introduction</vt:lpstr>
      <vt:lpstr>Study Design Study 380-4030</vt:lpstr>
      <vt:lpstr>Participant Disposition From Baseline to Week 48 Study 380-4030</vt:lpstr>
      <vt:lpstr>Baseline Characteristics Study 380-4030</vt:lpstr>
      <vt:lpstr>Pre-existing NRTI Resistance Testing and Stratification Study 380-4030</vt:lpstr>
      <vt:lpstr>Pre-existing NRTI Resistance Study 380-4030</vt:lpstr>
      <vt:lpstr>Virologic Outcome at Week 48 Study 380-4030</vt:lpstr>
      <vt:lpstr>Sensitivity Analysis for Low-level Viremia Study 380-4030</vt:lpstr>
      <vt:lpstr>Resistance Analysis Study 380-4030</vt:lpstr>
      <vt:lpstr>Predictors of Pre-existing NRTI Resistance Study 380-4030</vt:lpstr>
      <vt:lpstr>Adverse Events Leading to Study Drug Discontinuation Study 380-4030</vt:lpstr>
      <vt:lpstr>Deaths Study 380-4030</vt:lpstr>
      <vt:lpstr>Most Common Adverse Events Through Week 48 Study 380-4030</vt:lpstr>
      <vt:lpstr>Laboratory Abnormalities Through Week 48 Study 380-4030</vt:lpstr>
      <vt:lpstr>Changes From Baseline in Fasting Lipids at Week 48 Study 380-4030</vt:lpstr>
      <vt:lpstr>Conclusions  Study 380-4030 </vt:lpstr>
      <vt:lpstr>380-4030 Investigators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tcarrithers</dc:creator>
  <cp:lastModifiedBy>Media</cp:lastModifiedBy>
  <cp:revision>1573</cp:revision>
  <cp:lastPrinted>2018-02-14T22:39:39Z</cp:lastPrinted>
  <dcterms:created xsi:type="dcterms:W3CDTF">2015-03-27T16:43:06Z</dcterms:created>
  <dcterms:modified xsi:type="dcterms:W3CDTF">2019-07-21T22:33:22Z</dcterms:modified>
</cp:coreProperties>
</file>